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C24B-8A63-4E85-9020-36C7C616251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6F0B-6E9A-4080-A9B5-78C769A6D99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C24B-8A63-4E85-9020-36C7C616251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6F0B-6E9A-4080-A9B5-78C769A6D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C24B-8A63-4E85-9020-36C7C616251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6F0B-6E9A-4080-A9B5-78C769A6D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C24B-8A63-4E85-9020-36C7C616251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6F0B-6E9A-4080-A9B5-78C769A6D9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C24B-8A63-4E85-9020-36C7C616251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6F0B-6E9A-4080-A9B5-78C769A6D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C24B-8A63-4E85-9020-36C7C616251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6F0B-6E9A-4080-A9B5-78C769A6D9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C24B-8A63-4E85-9020-36C7C616251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6F0B-6E9A-4080-A9B5-78C769A6D9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C24B-8A63-4E85-9020-36C7C616251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6F0B-6E9A-4080-A9B5-78C769A6D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C24B-8A63-4E85-9020-36C7C616251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6F0B-6E9A-4080-A9B5-78C769A6D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C24B-8A63-4E85-9020-36C7C616251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6F0B-6E9A-4080-A9B5-78C769A6D9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C24B-8A63-4E85-9020-36C7C616251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6F0B-6E9A-4080-A9B5-78C769A6D99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CFC24B-8A63-4E85-9020-36C7C616251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436F0B-6E9A-4080-A9B5-78C769A6D9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764704"/>
            <a:ext cx="7128792" cy="5328592"/>
          </a:xfrm>
        </p:spPr>
        <p:txBody>
          <a:bodyPr/>
          <a:lstStyle/>
          <a:p>
            <a:pPr marL="182880" indent="0" algn="r">
              <a:buNone/>
            </a:pPr>
            <a:r>
              <a:rPr lang="ru-RU" sz="4000" dirty="0" smtClean="0">
                <a:effectLst/>
              </a:rPr>
              <a:t>«Приемы формирования осознанного чтения у младших школьников на уроках иностранного языка»</a:t>
            </a:r>
            <a:r>
              <a:rPr lang="en-US" sz="4000" dirty="0">
                <a:effectLst/>
              </a:rPr>
              <a:t>	</a:t>
            </a: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1600" dirty="0" smtClean="0">
                <a:effectLst/>
              </a:rPr>
              <a:t/>
            </a:r>
            <a:br>
              <a:rPr lang="ru-RU" sz="1600" dirty="0" smtClean="0">
                <a:effectLst/>
              </a:rPr>
            </a:br>
            <a:r>
              <a:rPr lang="ru-RU" sz="1600" dirty="0" smtClean="0">
                <a:effectLst/>
              </a:rPr>
              <a:t>учитель: Романова Т.С. </a:t>
            </a:r>
            <a:r>
              <a:rPr lang="ru-RU" sz="4000" dirty="0" smtClean="0">
                <a:effectLst/>
              </a:rPr>
              <a:t/>
            </a:r>
            <a:br>
              <a:rPr lang="ru-RU" sz="4000" dirty="0" smtClean="0">
                <a:effectLst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5837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2576" y="4797152"/>
            <a:ext cx="9793087" cy="6552728"/>
          </a:xfrm>
        </p:spPr>
        <p:txBody>
          <a:bodyPr/>
          <a:lstStyle/>
          <a:p>
            <a:r>
              <a:rPr lang="en-US" sz="2000" dirty="0">
                <a:effectLst/>
              </a:rPr>
              <a:t>	 This is </a:t>
            </a:r>
            <a:r>
              <a:rPr lang="en-US" sz="2000" dirty="0" err="1">
                <a:effectLst/>
              </a:rPr>
              <a:t>Mr</a:t>
            </a:r>
            <a:r>
              <a:rPr lang="en-US" sz="2000" dirty="0">
                <a:effectLst/>
              </a:rPr>
              <a:t> Hill’s house. It’s not big but nice. There are 4 rooms in his house. There’s a </a:t>
            </a:r>
            <a:r>
              <a:rPr lang="en-US" sz="2000" i="1" dirty="0">
                <a:effectLst/>
              </a:rPr>
              <a:t>green</a:t>
            </a:r>
            <a:r>
              <a:rPr lang="en-US" sz="2000" dirty="0">
                <a:effectLst/>
              </a:rPr>
              <a:t> bedroom and </a:t>
            </a:r>
            <a:r>
              <a:rPr lang="en-US" sz="2000" i="1" dirty="0">
                <a:effectLst/>
              </a:rPr>
              <a:t>blue</a:t>
            </a:r>
            <a:r>
              <a:rPr lang="en-US" sz="2000" dirty="0">
                <a:effectLst/>
              </a:rPr>
              <a:t> bathroom in this house. There’s a </a:t>
            </a:r>
            <a:r>
              <a:rPr lang="en-US" sz="2000" i="1" dirty="0">
                <a:effectLst/>
              </a:rPr>
              <a:t>yellow</a:t>
            </a:r>
            <a:r>
              <a:rPr lang="en-US" sz="2000" dirty="0">
                <a:effectLst/>
              </a:rPr>
              <a:t> lamp and a </a:t>
            </a:r>
            <a:r>
              <a:rPr lang="en-US" sz="2000" i="1" dirty="0">
                <a:effectLst/>
              </a:rPr>
              <a:t>red </a:t>
            </a:r>
            <a:r>
              <a:rPr lang="en-US" sz="2000" dirty="0">
                <a:effectLst/>
              </a:rPr>
              <a:t>bed in his bedroom. There’s a cat in the bedroom. His kitchen is </a:t>
            </a:r>
            <a:r>
              <a:rPr lang="en-US" sz="2000" i="1" dirty="0">
                <a:effectLst/>
              </a:rPr>
              <a:t>orange</a:t>
            </a:r>
            <a:r>
              <a:rPr lang="en-US" sz="2000" dirty="0">
                <a:effectLst/>
              </a:rPr>
              <a:t>. There’s a </a:t>
            </a:r>
            <a:r>
              <a:rPr lang="en-US" sz="2000" i="1" dirty="0">
                <a:effectLst/>
              </a:rPr>
              <a:t>black</a:t>
            </a:r>
            <a:r>
              <a:rPr lang="en-US" sz="2000" dirty="0">
                <a:effectLst/>
              </a:rPr>
              <a:t> dog in the kitchen. His living room is </a:t>
            </a:r>
            <a:r>
              <a:rPr lang="en-US" sz="2000" i="1" dirty="0">
                <a:effectLst/>
              </a:rPr>
              <a:t>green.</a:t>
            </a:r>
            <a:r>
              <a:rPr lang="en-US" sz="2000" dirty="0">
                <a:effectLst/>
              </a:rPr>
              <a:t>  There’s a spider in the living room. His garden is big. There’s a butterfly in the garden. There’s a big </a:t>
            </a:r>
            <a:r>
              <a:rPr lang="en-US" sz="2000" i="1" dirty="0">
                <a:effectLst/>
              </a:rPr>
              <a:t>green</a:t>
            </a:r>
            <a:r>
              <a:rPr lang="en-US" sz="2000" dirty="0">
                <a:effectLst/>
              </a:rPr>
              <a:t> tree in the garden. 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852760" y="-27384"/>
            <a:ext cx="7175624" cy="4755505"/>
            <a:chOff x="852760" y="-27384"/>
            <a:chExt cx="7175624" cy="4755505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852760" y="-27384"/>
              <a:ext cx="7175624" cy="10922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prstDash val="lgDashDot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Прочитай текст, дорисуй животных, о которых там рассказывают.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Обрати внимание на </a:t>
              </a:r>
              <a:r>
                <a:rPr kumimoji="0" lang="ru-RU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цвета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комнат и предметов, раскрась их.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" name="Рисунок 4" descr="http://www.games-sun.com/files/file/ROOMS_house_pictures_coloring_pages_colors_for_kids_boys-girls-14.gif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94442" y="692696"/>
              <a:ext cx="6645910" cy="403542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8715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www.games-sun.com/files/file/ROOMS_house_pictures_coloring_pages_colors_for_kids_boys-girls-1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4442" y="185663"/>
            <a:ext cx="6645910" cy="4035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-612576" y="4509120"/>
            <a:ext cx="9793087" cy="655272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 smtClean="0">
                <a:effectLst/>
              </a:rPr>
              <a:t>	 This is </a:t>
            </a:r>
            <a:r>
              <a:rPr lang="en-US" sz="2000" dirty="0" err="1" smtClean="0">
                <a:effectLst/>
              </a:rPr>
              <a:t>Mr</a:t>
            </a:r>
            <a:r>
              <a:rPr lang="en-US" sz="2000" dirty="0" smtClean="0">
                <a:effectLst/>
              </a:rPr>
              <a:t> Hill’s house. It’s not big but nice. There are 4 rooms in his house. There’s a </a:t>
            </a:r>
            <a:r>
              <a:rPr lang="en-US" sz="2000" i="1" dirty="0" smtClean="0">
                <a:effectLst/>
              </a:rPr>
              <a:t>green</a:t>
            </a:r>
            <a:r>
              <a:rPr lang="en-US" sz="2000" dirty="0" smtClean="0">
                <a:effectLst/>
              </a:rPr>
              <a:t> bedroom and </a:t>
            </a:r>
            <a:r>
              <a:rPr lang="en-US" sz="2000" i="1" dirty="0" smtClean="0">
                <a:effectLst/>
              </a:rPr>
              <a:t>blue</a:t>
            </a:r>
            <a:r>
              <a:rPr lang="en-US" sz="2000" dirty="0" smtClean="0">
                <a:effectLst/>
              </a:rPr>
              <a:t> bathroom in this house. There’s a </a:t>
            </a:r>
            <a:r>
              <a:rPr lang="en-US" sz="2000" i="1" dirty="0" smtClean="0">
                <a:effectLst/>
              </a:rPr>
              <a:t>yellow</a:t>
            </a:r>
            <a:r>
              <a:rPr lang="en-US" sz="2000" dirty="0" smtClean="0">
                <a:effectLst/>
              </a:rPr>
              <a:t> lamp and a </a:t>
            </a:r>
            <a:r>
              <a:rPr lang="en-US" sz="2000" i="1" dirty="0" smtClean="0">
                <a:effectLst/>
              </a:rPr>
              <a:t>red </a:t>
            </a:r>
            <a:r>
              <a:rPr lang="en-US" sz="2000" dirty="0" smtClean="0">
                <a:effectLst/>
              </a:rPr>
              <a:t>bed in his bedroom. There’s a cat in the bedroom. His kitchen is </a:t>
            </a:r>
            <a:r>
              <a:rPr lang="en-US" sz="2000" i="1" dirty="0" smtClean="0">
                <a:effectLst/>
              </a:rPr>
              <a:t>orange</a:t>
            </a:r>
            <a:r>
              <a:rPr lang="en-US" sz="2000" dirty="0" smtClean="0">
                <a:effectLst/>
              </a:rPr>
              <a:t>. There’s a </a:t>
            </a:r>
            <a:r>
              <a:rPr lang="en-US" sz="2000" i="1" dirty="0" smtClean="0">
                <a:effectLst/>
              </a:rPr>
              <a:t>black</a:t>
            </a:r>
            <a:r>
              <a:rPr lang="en-US" sz="2000" dirty="0" smtClean="0">
                <a:effectLst/>
              </a:rPr>
              <a:t> dog in the kitchen. His living room is </a:t>
            </a:r>
            <a:r>
              <a:rPr lang="en-US" sz="2000" i="1" dirty="0" smtClean="0">
                <a:effectLst/>
              </a:rPr>
              <a:t>green.</a:t>
            </a:r>
            <a:r>
              <a:rPr lang="en-US" sz="2000" dirty="0" smtClean="0">
                <a:effectLst/>
              </a:rPr>
              <a:t>  There’s a spider in the living room. His garden is big. There’s a butterfly in the garden. There’s a big </a:t>
            </a:r>
            <a:r>
              <a:rPr lang="en-US" sz="2000" i="1" dirty="0" smtClean="0">
                <a:effectLst/>
              </a:rPr>
              <a:t>green</a:t>
            </a:r>
            <a:r>
              <a:rPr lang="en-US" sz="2000" dirty="0" smtClean="0">
                <a:effectLst/>
              </a:rPr>
              <a:t> tree in the garden. 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endParaRPr lang="ru-RU" sz="2000" dirty="0"/>
          </a:p>
        </p:txBody>
      </p:sp>
      <p:sp>
        <p:nvSpPr>
          <p:cNvPr id="4" name="Овал 3"/>
          <p:cNvSpPr/>
          <p:nvPr/>
        </p:nvSpPr>
        <p:spPr>
          <a:xfrm>
            <a:off x="2123728" y="4869160"/>
            <a:ext cx="792088" cy="360040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588224" y="5184812"/>
            <a:ext cx="504056" cy="332420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7544" y="5445224"/>
            <a:ext cx="1008112" cy="360040"/>
          </a:xfrm>
          <a:prstGeom prst="ellipse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0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8208912" cy="1728191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err="1" smtClean="0"/>
              <a:t>Предтекстовые</a:t>
            </a:r>
            <a:r>
              <a:rPr lang="ru-RU" sz="3600" dirty="0" smtClean="0"/>
              <a:t> задания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548" y="1362567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/>
              <a:t>What is </a:t>
            </a:r>
            <a:r>
              <a:rPr lang="en-US" sz="2400" dirty="0" smtClean="0"/>
              <a:t>this?</a:t>
            </a:r>
            <a:endParaRPr lang="ru-RU" sz="2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928548" y="293003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smtClean="0"/>
              <a:t> </a:t>
            </a:r>
            <a:r>
              <a:rPr lang="en-US" sz="2400" dirty="0"/>
              <a:t>It is a cat! </a:t>
            </a:r>
            <a:endParaRPr lang="ru-RU" sz="2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69357" y="4198092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 smtClean="0"/>
              <a:t>What </a:t>
            </a:r>
            <a:r>
              <a:rPr lang="en-US" sz="2400" dirty="0" err="1"/>
              <a:t>colour</a:t>
            </a:r>
            <a:r>
              <a:rPr lang="en-US" sz="2400" dirty="0"/>
              <a:t> is the cat</a:t>
            </a:r>
            <a:r>
              <a:rPr lang="en-US" sz="2400" dirty="0" smtClean="0"/>
              <a:t>?</a:t>
            </a:r>
            <a:endParaRPr lang="ru-RU" sz="24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28359" y="5949280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 smtClean="0"/>
              <a:t>It </a:t>
            </a:r>
            <a:r>
              <a:rPr lang="en-US" sz="2400" dirty="0"/>
              <a:t>is </a:t>
            </a:r>
            <a:r>
              <a:rPr lang="en-US" sz="2400" dirty="0" smtClean="0"/>
              <a:t>white</a:t>
            </a:r>
            <a:endParaRPr lang="en-US" sz="2400" dirty="0"/>
          </a:p>
        </p:txBody>
      </p:sp>
      <p:pic>
        <p:nvPicPr>
          <p:cNvPr id="3074" name="Picture 2" descr="C:\Users\Romanovskaya\Desktop\карт\59020381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11960" y="764704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797749" y="4717901"/>
            <a:ext cx="1008112" cy="8574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36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Romanovskaya\Desktop\карт\1420012604_opasnye-pauki-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7" t="6740" r="13314" b="4153"/>
          <a:stretch/>
        </p:blipFill>
        <p:spPr bwMode="auto">
          <a:xfrm>
            <a:off x="5220072" y="1715145"/>
            <a:ext cx="3149562" cy="23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5496" y="23697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2400" dirty="0"/>
              <a:t>What is it</a:t>
            </a:r>
            <a:r>
              <a:rPr lang="en-US" sz="2400" dirty="0" smtClean="0"/>
              <a:t>?</a:t>
            </a:r>
          </a:p>
          <a:p>
            <a:pPr fontAlgn="base"/>
            <a:r>
              <a:rPr lang="en-US" sz="2400" dirty="0" smtClean="0"/>
              <a:t>— </a:t>
            </a:r>
            <a:r>
              <a:rPr lang="en-US" sz="2400" dirty="0"/>
              <a:t>It is a </a:t>
            </a:r>
            <a:r>
              <a:rPr lang="en-US" sz="2400" dirty="0" smtClean="0"/>
              <a:t>dog! </a:t>
            </a:r>
          </a:p>
          <a:p>
            <a:pPr fontAlgn="base"/>
            <a:r>
              <a:rPr lang="en-US" sz="2400" dirty="0" smtClean="0"/>
              <a:t>What </a:t>
            </a:r>
            <a:r>
              <a:rPr lang="en-US" sz="2400" dirty="0" err="1"/>
              <a:t>colour</a:t>
            </a:r>
            <a:r>
              <a:rPr lang="en-US" sz="2400" dirty="0"/>
              <a:t> is the </a:t>
            </a:r>
            <a:r>
              <a:rPr lang="en-US" sz="2400" dirty="0" smtClean="0"/>
              <a:t>dog?</a:t>
            </a:r>
          </a:p>
          <a:p>
            <a:pPr fontAlgn="base"/>
            <a:r>
              <a:rPr lang="en-US" sz="2400" dirty="0" smtClean="0"/>
              <a:t>— </a:t>
            </a:r>
            <a:r>
              <a:rPr lang="en-US" sz="2400" dirty="0"/>
              <a:t>It is </a:t>
            </a:r>
            <a:r>
              <a:rPr lang="en-US" sz="2400" dirty="0" smtClean="0"/>
              <a:t>brown</a:t>
            </a:r>
            <a:endParaRPr lang="en-US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98884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2000" dirty="0"/>
              <a:t>What is it</a:t>
            </a:r>
            <a:r>
              <a:rPr lang="en-US" sz="2000" dirty="0" smtClean="0"/>
              <a:t>?</a:t>
            </a:r>
          </a:p>
          <a:p>
            <a:pPr fontAlgn="base"/>
            <a:r>
              <a:rPr lang="en-US" sz="2000" dirty="0" smtClean="0"/>
              <a:t>— </a:t>
            </a:r>
            <a:r>
              <a:rPr lang="en-US" sz="2000" dirty="0"/>
              <a:t>It is </a:t>
            </a:r>
            <a:r>
              <a:rPr lang="en-US" sz="2000" dirty="0" smtClean="0"/>
              <a:t>a spider! </a:t>
            </a:r>
          </a:p>
          <a:p>
            <a:pPr fontAlgn="base"/>
            <a:r>
              <a:rPr lang="en-US" sz="2000" dirty="0" smtClean="0"/>
              <a:t>What </a:t>
            </a:r>
            <a:r>
              <a:rPr lang="en-US" sz="2000" dirty="0" err="1"/>
              <a:t>colour</a:t>
            </a:r>
            <a:r>
              <a:rPr lang="en-US" sz="2000" dirty="0"/>
              <a:t> is </a:t>
            </a:r>
            <a:r>
              <a:rPr lang="en-US" sz="2000" dirty="0" smtClean="0"/>
              <a:t>the spider?</a:t>
            </a:r>
          </a:p>
          <a:p>
            <a:pPr fontAlgn="base"/>
            <a:r>
              <a:rPr lang="en-US" sz="2000" dirty="0" smtClean="0"/>
              <a:t>— </a:t>
            </a:r>
            <a:r>
              <a:rPr lang="en-US" sz="2000" dirty="0"/>
              <a:t>It is b</a:t>
            </a:r>
            <a:r>
              <a:rPr lang="en-US" sz="2000" dirty="0" smtClean="0"/>
              <a:t>lack</a:t>
            </a:r>
            <a:endParaRPr lang="en-US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350100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2000" dirty="0"/>
              <a:t>What is it</a:t>
            </a:r>
            <a:r>
              <a:rPr lang="en-US" sz="2000" dirty="0" smtClean="0"/>
              <a:t>?</a:t>
            </a:r>
          </a:p>
          <a:p>
            <a:pPr fontAlgn="base"/>
            <a:r>
              <a:rPr lang="en-US" sz="2000" dirty="0" smtClean="0"/>
              <a:t>— </a:t>
            </a:r>
            <a:r>
              <a:rPr lang="en-US" sz="2000" dirty="0"/>
              <a:t>It is </a:t>
            </a:r>
            <a:r>
              <a:rPr lang="en-US" sz="2000" dirty="0" smtClean="0"/>
              <a:t>a butterfly! </a:t>
            </a:r>
          </a:p>
          <a:p>
            <a:pPr fontAlgn="base"/>
            <a:r>
              <a:rPr lang="en-US" sz="2000" dirty="0" smtClean="0"/>
              <a:t>What </a:t>
            </a:r>
            <a:r>
              <a:rPr lang="en-US" sz="2000" dirty="0" err="1"/>
              <a:t>colour</a:t>
            </a:r>
            <a:r>
              <a:rPr lang="en-US" sz="2000" dirty="0"/>
              <a:t> is the </a:t>
            </a:r>
            <a:r>
              <a:rPr lang="en-US" sz="2000" dirty="0" smtClean="0"/>
              <a:t>butterfly?</a:t>
            </a:r>
          </a:p>
          <a:p>
            <a:pPr fontAlgn="base"/>
            <a:r>
              <a:rPr lang="en-US" sz="2000" dirty="0" smtClean="0"/>
              <a:t>— </a:t>
            </a:r>
            <a:r>
              <a:rPr lang="en-US" sz="2000" dirty="0"/>
              <a:t>It </a:t>
            </a:r>
            <a:r>
              <a:rPr lang="en-US" sz="2000" dirty="0" smtClean="0"/>
              <a:t>is yellow</a:t>
            </a:r>
            <a:endParaRPr lang="en-US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01317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2400" dirty="0"/>
              <a:t>What is it</a:t>
            </a:r>
            <a:r>
              <a:rPr lang="en-US" sz="2400" dirty="0" smtClean="0"/>
              <a:t>?</a:t>
            </a:r>
          </a:p>
          <a:p>
            <a:pPr fontAlgn="base"/>
            <a:r>
              <a:rPr lang="en-US" sz="2400" dirty="0" smtClean="0"/>
              <a:t>— </a:t>
            </a:r>
            <a:r>
              <a:rPr lang="en-US" sz="2400" dirty="0"/>
              <a:t>It is a </a:t>
            </a:r>
            <a:r>
              <a:rPr lang="en-US" sz="2400" dirty="0" smtClean="0"/>
              <a:t>lamp! </a:t>
            </a:r>
          </a:p>
          <a:p>
            <a:pPr fontAlgn="base"/>
            <a:r>
              <a:rPr lang="en-US" sz="2400" dirty="0" smtClean="0"/>
              <a:t>What </a:t>
            </a:r>
            <a:r>
              <a:rPr lang="en-US" sz="2400" dirty="0" err="1"/>
              <a:t>colour</a:t>
            </a:r>
            <a:r>
              <a:rPr lang="en-US" sz="2400" dirty="0"/>
              <a:t> is the </a:t>
            </a:r>
            <a:r>
              <a:rPr lang="en-US" sz="2400" dirty="0" smtClean="0"/>
              <a:t>lamp?</a:t>
            </a:r>
          </a:p>
          <a:p>
            <a:pPr fontAlgn="base"/>
            <a:r>
              <a:rPr lang="en-US" sz="2400" dirty="0" smtClean="0"/>
              <a:t>— </a:t>
            </a:r>
            <a:r>
              <a:rPr lang="en-US" sz="2400" dirty="0"/>
              <a:t>It is </a:t>
            </a:r>
            <a:r>
              <a:rPr lang="en-US" sz="2400" dirty="0" smtClean="0"/>
              <a:t>blue</a:t>
            </a:r>
            <a:endParaRPr lang="en-US" sz="2400" dirty="0"/>
          </a:p>
        </p:txBody>
      </p:sp>
      <p:pic>
        <p:nvPicPr>
          <p:cNvPr id="4098" name="Picture 2" descr="C:\Users\Romanovskaya\Desktop\карт\D4ZbVHY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25562"/>
            <a:ext cx="2880320" cy="196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Romanovskaya\Desktop\карт\unnamed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8" t="14278" r="4420" b="5294"/>
          <a:stretch/>
        </p:blipFill>
        <p:spPr bwMode="auto">
          <a:xfrm>
            <a:off x="3482472" y="3391141"/>
            <a:ext cx="2490681" cy="155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Romanovskaya\Desktop\карт\5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880" y="436792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5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450" y="40466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2400" dirty="0"/>
              <a:t>What is it</a:t>
            </a:r>
            <a:r>
              <a:rPr lang="en-US" sz="2400" dirty="0" smtClean="0"/>
              <a:t>?</a:t>
            </a:r>
          </a:p>
          <a:p>
            <a:pPr fontAlgn="base"/>
            <a:r>
              <a:rPr lang="en-US" sz="2400" dirty="0" smtClean="0"/>
              <a:t>— </a:t>
            </a:r>
            <a:r>
              <a:rPr lang="en-US" sz="2400" dirty="0"/>
              <a:t>It is </a:t>
            </a:r>
            <a:r>
              <a:rPr lang="en-US" sz="2400" dirty="0" smtClean="0"/>
              <a:t>a rose! </a:t>
            </a:r>
          </a:p>
          <a:p>
            <a:pPr fontAlgn="base"/>
            <a:r>
              <a:rPr lang="en-US" sz="2400" dirty="0" smtClean="0"/>
              <a:t>What </a:t>
            </a:r>
            <a:r>
              <a:rPr lang="en-US" sz="2400" dirty="0" err="1"/>
              <a:t>colour</a:t>
            </a:r>
            <a:r>
              <a:rPr lang="en-US" sz="2400" dirty="0"/>
              <a:t> is </a:t>
            </a:r>
            <a:r>
              <a:rPr lang="en-US" sz="2400" dirty="0" smtClean="0"/>
              <a:t>the rose?</a:t>
            </a:r>
          </a:p>
          <a:p>
            <a:pPr fontAlgn="base"/>
            <a:r>
              <a:rPr lang="en-US" sz="2400" dirty="0" smtClean="0"/>
              <a:t>— </a:t>
            </a:r>
            <a:r>
              <a:rPr lang="en-US" sz="2400" dirty="0"/>
              <a:t>It </a:t>
            </a:r>
            <a:r>
              <a:rPr lang="en-US" sz="2400" dirty="0" smtClean="0"/>
              <a:t>is red</a:t>
            </a:r>
            <a:r>
              <a:rPr lang="en-US" sz="24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0782" y="2732727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2400" dirty="0"/>
              <a:t>What is it</a:t>
            </a:r>
            <a:r>
              <a:rPr lang="en-US" sz="2400" dirty="0" smtClean="0"/>
              <a:t>?</a:t>
            </a:r>
          </a:p>
          <a:p>
            <a:pPr fontAlgn="base"/>
            <a:r>
              <a:rPr lang="en-US" sz="2400" dirty="0" smtClean="0"/>
              <a:t>— </a:t>
            </a:r>
            <a:r>
              <a:rPr lang="en-US" sz="2400" dirty="0"/>
              <a:t>It is </a:t>
            </a:r>
            <a:r>
              <a:rPr lang="en-US" sz="2400" dirty="0" smtClean="0"/>
              <a:t>a apple! </a:t>
            </a:r>
          </a:p>
          <a:p>
            <a:pPr fontAlgn="base"/>
            <a:r>
              <a:rPr lang="en-US" sz="2400" dirty="0" smtClean="0"/>
              <a:t>What </a:t>
            </a:r>
            <a:r>
              <a:rPr lang="en-US" sz="2400" dirty="0" err="1"/>
              <a:t>colour</a:t>
            </a:r>
            <a:r>
              <a:rPr lang="en-US" sz="2400" dirty="0"/>
              <a:t> is </a:t>
            </a:r>
            <a:r>
              <a:rPr lang="en-US" sz="2400" dirty="0" smtClean="0"/>
              <a:t>the apple?</a:t>
            </a:r>
          </a:p>
          <a:p>
            <a:pPr fontAlgn="base"/>
            <a:r>
              <a:rPr lang="en-US" sz="2400" dirty="0" smtClean="0"/>
              <a:t>— </a:t>
            </a:r>
            <a:r>
              <a:rPr lang="en-US" sz="2400" dirty="0"/>
              <a:t>It </a:t>
            </a:r>
            <a:r>
              <a:rPr lang="en-US" sz="2400" dirty="0" smtClean="0"/>
              <a:t>is green</a:t>
            </a:r>
            <a:endParaRPr lang="en-US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5450" y="4748951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sz="2400" dirty="0"/>
              <a:t>What is it</a:t>
            </a:r>
            <a:r>
              <a:rPr lang="en-US" sz="2400" dirty="0" smtClean="0"/>
              <a:t>?</a:t>
            </a:r>
          </a:p>
          <a:p>
            <a:pPr fontAlgn="base"/>
            <a:r>
              <a:rPr lang="en-US" sz="2400" dirty="0" smtClean="0"/>
              <a:t>— </a:t>
            </a:r>
            <a:r>
              <a:rPr lang="en-US" sz="2400" dirty="0"/>
              <a:t>It is </a:t>
            </a:r>
            <a:r>
              <a:rPr lang="en-US" sz="2400" dirty="0" smtClean="0"/>
              <a:t>a orange! </a:t>
            </a:r>
          </a:p>
          <a:p>
            <a:pPr fontAlgn="base"/>
            <a:r>
              <a:rPr lang="en-US" sz="2400" dirty="0" smtClean="0"/>
              <a:t>What </a:t>
            </a:r>
            <a:r>
              <a:rPr lang="en-US" sz="2400" dirty="0" err="1"/>
              <a:t>colour</a:t>
            </a:r>
            <a:r>
              <a:rPr lang="en-US" sz="2400" dirty="0"/>
              <a:t> is </a:t>
            </a:r>
            <a:r>
              <a:rPr lang="en-US" sz="2400" dirty="0" smtClean="0"/>
              <a:t>the orange?</a:t>
            </a:r>
          </a:p>
          <a:p>
            <a:pPr fontAlgn="base"/>
            <a:r>
              <a:rPr lang="en-US" sz="2400" dirty="0" smtClean="0"/>
              <a:t>— </a:t>
            </a:r>
            <a:r>
              <a:rPr lang="en-US" sz="2400" dirty="0"/>
              <a:t>It </a:t>
            </a:r>
            <a:r>
              <a:rPr lang="en-US" sz="2400" dirty="0" smtClean="0"/>
              <a:t>is orange</a:t>
            </a:r>
            <a:endParaRPr lang="en-US" sz="2400" dirty="0"/>
          </a:p>
        </p:txBody>
      </p:sp>
      <p:pic>
        <p:nvPicPr>
          <p:cNvPr id="5122" name="Picture 2" descr="C:\Users\Romanovskaya\Desktop\карт\fee742f6dcdfa6be9629373684ca34c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2" r="3284"/>
          <a:stretch/>
        </p:blipFill>
        <p:spPr bwMode="auto">
          <a:xfrm>
            <a:off x="3902104" y="45049"/>
            <a:ext cx="2830136" cy="228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Romanovskaya\Desktop\карт\Без названия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3" t="9637" r="12616" b="12755"/>
          <a:stretch/>
        </p:blipFill>
        <p:spPr bwMode="auto">
          <a:xfrm>
            <a:off x="5174704" y="2348880"/>
            <a:ext cx="2133600" cy="215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Romanovskaya\Desktop\карт\6XZSr6ddCl6cxfo0UchP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0" t="17320" r="11726" b="15340"/>
          <a:stretch/>
        </p:blipFill>
        <p:spPr bwMode="auto">
          <a:xfrm>
            <a:off x="4163399" y="4554706"/>
            <a:ext cx="2496833" cy="215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2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3" t="31746" r="21578" b="15278"/>
          <a:stretch/>
        </p:blipFill>
        <p:spPr bwMode="auto">
          <a:xfrm>
            <a:off x="179512" y="1052736"/>
            <a:ext cx="8690156" cy="522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8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805264"/>
            <a:ext cx="6512511" cy="504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404664"/>
            <a:ext cx="7461448" cy="554461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dirty="0"/>
              <a:t>T</a:t>
            </a:r>
            <a:r>
              <a:rPr lang="en-US" dirty="0" smtClean="0"/>
              <a:t>rue </a:t>
            </a:r>
            <a:r>
              <a:rPr lang="en-US" dirty="0"/>
              <a:t>or </a:t>
            </a:r>
            <a:r>
              <a:rPr lang="en-US" dirty="0" smtClean="0"/>
              <a:t>False</a:t>
            </a:r>
            <a:endParaRPr lang="en-US" dirty="0" smtClean="0"/>
          </a:p>
          <a:p>
            <a:pPr marL="45720" indent="0">
              <a:buNone/>
            </a:pPr>
            <a:r>
              <a:rPr lang="en-US" sz="2400" dirty="0"/>
              <a:t>There’s a spider in the bathroom. </a:t>
            </a:r>
            <a:r>
              <a:rPr lang="en-US" sz="2400" dirty="0" smtClean="0"/>
              <a:t>____</a:t>
            </a:r>
            <a:r>
              <a:rPr lang="ru-RU" sz="2400" dirty="0"/>
              <a:t/>
            </a:r>
            <a:br>
              <a:rPr lang="ru-RU" sz="2400" dirty="0"/>
            </a:b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There's </a:t>
            </a:r>
            <a:r>
              <a:rPr lang="en-US" sz="2400" dirty="0"/>
              <a:t>a cat in the bedroom. </a:t>
            </a:r>
            <a:r>
              <a:rPr lang="en-US" sz="2400" dirty="0" smtClean="0"/>
              <a:t>____</a:t>
            </a:r>
            <a:r>
              <a:rPr lang="ru-RU" sz="2400" dirty="0"/>
              <a:t/>
            </a:r>
            <a:br>
              <a:rPr lang="ru-RU" sz="2400" dirty="0"/>
            </a:b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There's </a:t>
            </a:r>
            <a:r>
              <a:rPr lang="en-US" sz="2400" dirty="0"/>
              <a:t>a bird in the living room. </a:t>
            </a:r>
            <a:r>
              <a:rPr lang="en-US" sz="2400" dirty="0" smtClean="0"/>
              <a:t>____</a:t>
            </a:r>
            <a:r>
              <a:rPr lang="ru-RU" sz="2400" dirty="0"/>
              <a:t/>
            </a:r>
            <a:br>
              <a:rPr lang="ru-RU" sz="2400" dirty="0"/>
            </a:b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There's </a:t>
            </a:r>
            <a:r>
              <a:rPr lang="en-US" sz="2400" dirty="0"/>
              <a:t>a bee in the kitchen. </a:t>
            </a:r>
            <a:r>
              <a:rPr lang="en-US" sz="2400" dirty="0" smtClean="0"/>
              <a:t>_____</a:t>
            </a:r>
            <a:r>
              <a:rPr lang="ru-RU" sz="2400" dirty="0"/>
              <a:t/>
            </a:r>
            <a:br>
              <a:rPr lang="ru-RU" sz="2400" dirty="0"/>
            </a:b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There's </a:t>
            </a:r>
            <a:r>
              <a:rPr lang="en-US" sz="2400" dirty="0"/>
              <a:t>a dog in the hall. </a:t>
            </a:r>
            <a:r>
              <a:rPr lang="en-US" sz="2400" dirty="0" smtClean="0"/>
              <a:t>_____</a:t>
            </a:r>
          </a:p>
          <a:p>
            <a:pPr marL="45720" indent="0">
              <a:buNone/>
            </a:pPr>
            <a:r>
              <a:rPr lang="en-US" sz="2400" dirty="0" smtClean="0"/>
              <a:t> </a:t>
            </a:r>
          </a:p>
          <a:p>
            <a:pPr marL="45720" indent="0">
              <a:buNone/>
            </a:pPr>
            <a:r>
              <a:rPr lang="en-US" sz="2400" dirty="0" smtClean="0"/>
              <a:t>There’s a butterfly in the garden.___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3674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273</TotalTime>
  <Words>207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«Приемы формирования осознанного чтения у младших школьников на уроках иностранного языка»    учитель: Романова Т.С.  </vt:lpstr>
      <vt:lpstr>  This is Mr Hill’s house. It’s not big but nice. There are 4 rooms in his house. There’s a green bedroom and blue bathroom in this house. There’s a yellow lamp and a red bed in his bedroom. There’s a cat in the bedroom. His kitchen is orange. There’s a black dog in the kitchen. His living room is green.  There’s a spider in the living room. His garden is big. There’s a butterfly in the garden. There’s a big green tree in the garden.  </vt:lpstr>
      <vt:lpstr>Презентация PowerPoint</vt:lpstr>
      <vt:lpstr>Предтекстовые задания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Romanovskaya</dc:creator>
  <cp:lastModifiedBy>Romanovskaya</cp:lastModifiedBy>
  <cp:revision>12</cp:revision>
  <dcterms:created xsi:type="dcterms:W3CDTF">2020-12-16T02:22:58Z</dcterms:created>
  <dcterms:modified xsi:type="dcterms:W3CDTF">2020-12-18T04:12:39Z</dcterms:modified>
</cp:coreProperties>
</file>