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FC24B-8A63-4E85-9020-36C7C6162516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36F0B-6E9A-4080-A9B5-78C769A6D996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FC24B-8A63-4E85-9020-36C7C6162516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36F0B-6E9A-4080-A9B5-78C769A6D9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FC24B-8A63-4E85-9020-36C7C6162516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36F0B-6E9A-4080-A9B5-78C769A6D9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FC24B-8A63-4E85-9020-36C7C6162516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36F0B-6E9A-4080-A9B5-78C769A6D99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FC24B-8A63-4E85-9020-36C7C6162516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36F0B-6E9A-4080-A9B5-78C769A6D9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FC24B-8A63-4E85-9020-36C7C6162516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36F0B-6E9A-4080-A9B5-78C769A6D99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FC24B-8A63-4E85-9020-36C7C6162516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36F0B-6E9A-4080-A9B5-78C769A6D99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FC24B-8A63-4E85-9020-36C7C6162516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36F0B-6E9A-4080-A9B5-78C769A6D9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FC24B-8A63-4E85-9020-36C7C6162516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36F0B-6E9A-4080-A9B5-78C769A6D9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FC24B-8A63-4E85-9020-36C7C6162516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36F0B-6E9A-4080-A9B5-78C769A6D9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FC24B-8A63-4E85-9020-36C7C6162516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36F0B-6E9A-4080-A9B5-78C769A6D996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3CFC24B-8A63-4E85-9020-36C7C6162516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6436F0B-6E9A-4080-A9B5-78C769A6D99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632" y="764704"/>
            <a:ext cx="7128792" cy="5328592"/>
          </a:xfrm>
        </p:spPr>
        <p:txBody>
          <a:bodyPr/>
          <a:lstStyle/>
          <a:p>
            <a:pPr marL="182880" indent="0" algn="r">
              <a:buNone/>
            </a:pPr>
            <a:r>
              <a:rPr lang="ru-RU" sz="4000" dirty="0" smtClean="0">
                <a:effectLst/>
              </a:rPr>
              <a:t>«Приемы формирования осознанного чтения у младших школьников на уроках иностранного языка»</a:t>
            </a:r>
            <a:r>
              <a:rPr lang="en-US" sz="4000" dirty="0">
                <a:effectLst/>
              </a:rPr>
              <a:t>	</a:t>
            </a:r>
            <a:r>
              <a:rPr lang="ru-RU" sz="4000" dirty="0" smtClean="0">
                <a:effectLst/>
              </a:rPr>
              <a:t/>
            </a:r>
            <a:br>
              <a:rPr lang="ru-RU" sz="4000" dirty="0" smtClean="0">
                <a:effectLst/>
              </a:rPr>
            </a:br>
            <a:r>
              <a:rPr lang="ru-RU" sz="4000" dirty="0">
                <a:effectLst/>
              </a:rPr>
              <a:t/>
            </a:r>
            <a:br>
              <a:rPr lang="ru-RU" sz="4000" dirty="0">
                <a:effectLst/>
              </a:rPr>
            </a:br>
            <a:r>
              <a:rPr lang="ru-RU" sz="1600" dirty="0" smtClean="0">
                <a:effectLst/>
              </a:rPr>
              <a:t/>
            </a:r>
            <a:br>
              <a:rPr lang="ru-RU" sz="1600" dirty="0" smtClean="0">
                <a:effectLst/>
              </a:rPr>
            </a:br>
            <a:r>
              <a:rPr lang="ru-RU" sz="1600" dirty="0" smtClean="0">
                <a:effectLst/>
              </a:rPr>
              <a:t>учитель: Романова Т.С. </a:t>
            </a:r>
            <a:r>
              <a:rPr lang="ru-RU" sz="4000" dirty="0" smtClean="0">
                <a:effectLst/>
              </a:rPr>
              <a:t/>
            </a:r>
            <a:br>
              <a:rPr lang="ru-RU" sz="4000" dirty="0" smtClean="0">
                <a:effectLst/>
              </a:rPr>
            </a:b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758379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612576" y="4797152"/>
            <a:ext cx="9793087" cy="6552728"/>
          </a:xfrm>
        </p:spPr>
        <p:txBody>
          <a:bodyPr/>
          <a:lstStyle/>
          <a:p>
            <a:r>
              <a:rPr lang="en-US" sz="2000" dirty="0">
                <a:effectLst/>
              </a:rPr>
              <a:t>	 This is </a:t>
            </a:r>
            <a:r>
              <a:rPr lang="en-US" sz="2000" dirty="0" err="1">
                <a:effectLst/>
              </a:rPr>
              <a:t>Mr</a:t>
            </a:r>
            <a:r>
              <a:rPr lang="en-US" sz="2000" dirty="0">
                <a:effectLst/>
              </a:rPr>
              <a:t> Hill’s house. It’s not big but nice. There are 4 rooms in his house. There’s a </a:t>
            </a:r>
            <a:r>
              <a:rPr lang="en-US" sz="2000" i="1" dirty="0">
                <a:effectLst/>
              </a:rPr>
              <a:t>green</a:t>
            </a:r>
            <a:r>
              <a:rPr lang="en-US" sz="2000" dirty="0">
                <a:effectLst/>
              </a:rPr>
              <a:t> bedroom and </a:t>
            </a:r>
            <a:r>
              <a:rPr lang="en-US" sz="2000" i="1" dirty="0">
                <a:effectLst/>
              </a:rPr>
              <a:t>blue</a:t>
            </a:r>
            <a:r>
              <a:rPr lang="en-US" sz="2000" dirty="0">
                <a:effectLst/>
              </a:rPr>
              <a:t> bathroom in this house. There’s a </a:t>
            </a:r>
            <a:r>
              <a:rPr lang="en-US" sz="2000" i="1" dirty="0">
                <a:effectLst/>
              </a:rPr>
              <a:t>yellow</a:t>
            </a:r>
            <a:r>
              <a:rPr lang="en-US" sz="2000" dirty="0">
                <a:effectLst/>
              </a:rPr>
              <a:t> lamp and a </a:t>
            </a:r>
            <a:r>
              <a:rPr lang="en-US" sz="2000" i="1" dirty="0">
                <a:effectLst/>
              </a:rPr>
              <a:t>red </a:t>
            </a:r>
            <a:r>
              <a:rPr lang="en-US" sz="2000" dirty="0">
                <a:effectLst/>
              </a:rPr>
              <a:t>bed in his bedroom. There’s a cat in the bedroom. His kitchen is </a:t>
            </a:r>
            <a:r>
              <a:rPr lang="en-US" sz="2000" i="1" dirty="0">
                <a:effectLst/>
              </a:rPr>
              <a:t>orange</a:t>
            </a:r>
            <a:r>
              <a:rPr lang="en-US" sz="2000" dirty="0">
                <a:effectLst/>
              </a:rPr>
              <a:t>. There’s a </a:t>
            </a:r>
            <a:r>
              <a:rPr lang="en-US" sz="2000" i="1" dirty="0">
                <a:effectLst/>
              </a:rPr>
              <a:t>black</a:t>
            </a:r>
            <a:r>
              <a:rPr lang="en-US" sz="2000" dirty="0">
                <a:effectLst/>
              </a:rPr>
              <a:t> dog in the kitchen. His living room is </a:t>
            </a:r>
            <a:r>
              <a:rPr lang="en-US" sz="2000" i="1" dirty="0">
                <a:effectLst/>
              </a:rPr>
              <a:t>green.</a:t>
            </a:r>
            <a:r>
              <a:rPr lang="en-US" sz="2000" dirty="0">
                <a:effectLst/>
              </a:rPr>
              <a:t>  There’s a spider in the living room. His garden is big. There’s a butterfly in the garden. There’s a big </a:t>
            </a:r>
            <a:r>
              <a:rPr lang="en-US" sz="2000" i="1" dirty="0">
                <a:effectLst/>
              </a:rPr>
              <a:t>green</a:t>
            </a:r>
            <a:r>
              <a:rPr lang="en-US" sz="2000" dirty="0">
                <a:effectLst/>
              </a:rPr>
              <a:t> tree in the garden. </a:t>
            </a:r>
            <a:r>
              <a:rPr lang="ru-RU" sz="2000" dirty="0">
                <a:effectLst/>
              </a:rPr>
              <a:t/>
            </a:r>
            <a:br>
              <a:rPr lang="ru-RU" sz="2000" dirty="0">
                <a:effectLst/>
              </a:rPr>
            </a:br>
            <a:endParaRPr lang="ru-RU" sz="2000" dirty="0"/>
          </a:p>
        </p:txBody>
      </p:sp>
      <p:grpSp>
        <p:nvGrpSpPr>
          <p:cNvPr id="9" name="Группа 8"/>
          <p:cNvGrpSpPr/>
          <p:nvPr/>
        </p:nvGrpSpPr>
        <p:grpSpPr>
          <a:xfrm>
            <a:off x="852760" y="-27384"/>
            <a:ext cx="7175624" cy="4755505"/>
            <a:chOff x="852760" y="-27384"/>
            <a:chExt cx="7175624" cy="4755505"/>
          </a:xfrm>
        </p:grpSpPr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852760" y="-27384"/>
              <a:ext cx="7175624" cy="109220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28575">
              <a:solidFill>
                <a:srgbClr val="000000"/>
              </a:solidFill>
              <a:prstDash val="lgDashDot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Прочитай текст, дорисуй животных, о которых там рассказывают.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Обрати внимание на </a:t>
              </a:r>
              <a:r>
                <a:rPr kumimoji="0" lang="ru-RU" sz="18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цвета</a:t>
              </a:r>
              <a:r>
                <a:rPr kumimoji="0" lang="ru-RU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 комнат и предметов, раскрась их.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5" name="Рисунок 4" descr="http://www.games-sun.com/files/file/ROOMS_house_pictures_coloring_pages_colors_for_kids_boys-girls-14.gif"/>
            <p:cNvPicPr/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094442" y="692696"/>
              <a:ext cx="6645910" cy="4035425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</p:grpSp>
    </p:spTree>
    <p:extLst>
      <p:ext uri="{BB962C8B-B14F-4D97-AF65-F5344CB8AC3E}">
        <p14:creationId xmlns:p14="http://schemas.microsoft.com/office/powerpoint/2010/main" val="871523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ttp://www.games-sun.com/files/file/ROOMS_house_pictures_coloring_pages_colors_for_kids_boys-girls-14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4442" y="185663"/>
            <a:ext cx="6645910" cy="40354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-612576" y="4509120"/>
            <a:ext cx="9793087" cy="6552728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000" dirty="0" smtClean="0">
                <a:effectLst/>
              </a:rPr>
              <a:t>	 This is </a:t>
            </a:r>
            <a:r>
              <a:rPr lang="en-US" sz="2000" dirty="0" err="1" smtClean="0">
                <a:effectLst/>
              </a:rPr>
              <a:t>Mr</a:t>
            </a:r>
            <a:r>
              <a:rPr lang="en-US" sz="2000" dirty="0" smtClean="0">
                <a:effectLst/>
              </a:rPr>
              <a:t> Hill’s house. It’s not big but nice. There are 4 rooms in his house. There’s a </a:t>
            </a:r>
            <a:r>
              <a:rPr lang="en-US" sz="2000" i="1" dirty="0" smtClean="0">
                <a:effectLst/>
              </a:rPr>
              <a:t>green</a:t>
            </a:r>
            <a:r>
              <a:rPr lang="en-US" sz="2000" dirty="0" smtClean="0">
                <a:effectLst/>
              </a:rPr>
              <a:t> bedroom and </a:t>
            </a:r>
            <a:r>
              <a:rPr lang="en-US" sz="2000" i="1" dirty="0" smtClean="0">
                <a:effectLst/>
              </a:rPr>
              <a:t>blue</a:t>
            </a:r>
            <a:r>
              <a:rPr lang="en-US" sz="2000" dirty="0" smtClean="0">
                <a:effectLst/>
              </a:rPr>
              <a:t> bathroom in this house. There’s a </a:t>
            </a:r>
            <a:r>
              <a:rPr lang="en-US" sz="2000" i="1" dirty="0" smtClean="0">
                <a:effectLst/>
              </a:rPr>
              <a:t>yellow</a:t>
            </a:r>
            <a:r>
              <a:rPr lang="en-US" sz="2000" dirty="0" smtClean="0">
                <a:effectLst/>
              </a:rPr>
              <a:t> lamp and a </a:t>
            </a:r>
            <a:r>
              <a:rPr lang="en-US" sz="2000" i="1" dirty="0" smtClean="0">
                <a:effectLst/>
              </a:rPr>
              <a:t>red </a:t>
            </a:r>
            <a:r>
              <a:rPr lang="en-US" sz="2000" dirty="0" smtClean="0">
                <a:effectLst/>
              </a:rPr>
              <a:t>bed in his bedroom. There’s a cat in the bedroom. His kitchen is </a:t>
            </a:r>
            <a:r>
              <a:rPr lang="en-US" sz="2000" i="1" dirty="0" smtClean="0">
                <a:effectLst/>
              </a:rPr>
              <a:t>orange</a:t>
            </a:r>
            <a:r>
              <a:rPr lang="en-US" sz="2000" dirty="0" smtClean="0">
                <a:effectLst/>
              </a:rPr>
              <a:t>. There’s a </a:t>
            </a:r>
            <a:r>
              <a:rPr lang="en-US" sz="2000" i="1" dirty="0" smtClean="0">
                <a:effectLst/>
              </a:rPr>
              <a:t>black</a:t>
            </a:r>
            <a:r>
              <a:rPr lang="en-US" sz="2000" dirty="0" smtClean="0">
                <a:effectLst/>
              </a:rPr>
              <a:t> dog in the kitchen. His living room is </a:t>
            </a:r>
            <a:r>
              <a:rPr lang="en-US" sz="2000" i="1" dirty="0" smtClean="0">
                <a:effectLst/>
              </a:rPr>
              <a:t>green.</a:t>
            </a:r>
            <a:r>
              <a:rPr lang="en-US" sz="2000" dirty="0" smtClean="0">
                <a:effectLst/>
              </a:rPr>
              <a:t>  There’s a spider in the living room. His garden is big. There’s a butterfly in the garden. There’s a big </a:t>
            </a:r>
            <a:r>
              <a:rPr lang="en-US" sz="2000" i="1" dirty="0" smtClean="0">
                <a:effectLst/>
              </a:rPr>
              <a:t>green</a:t>
            </a:r>
            <a:r>
              <a:rPr lang="en-US" sz="2000" dirty="0" smtClean="0">
                <a:effectLst/>
              </a:rPr>
              <a:t> tree in the garden. </a:t>
            </a:r>
            <a:r>
              <a:rPr lang="ru-RU" sz="2000" dirty="0" smtClean="0">
                <a:effectLst/>
              </a:rPr>
              <a:t/>
            </a:r>
            <a:br>
              <a:rPr lang="ru-RU" sz="2000" dirty="0" smtClean="0">
                <a:effectLst/>
              </a:rPr>
            </a:br>
            <a:endParaRPr lang="ru-RU" sz="2000" dirty="0"/>
          </a:p>
        </p:txBody>
      </p:sp>
      <p:sp>
        <p:nvSpPr>
          <p:cNvPr id="4" name="Овал 3"/>
          <p:cNvSpPr/>
          <p:nvPr/>
        </p:nvSpPr>
        <p:spPr>
          <a:xfrm>
            <a:off x="2123728" y="4869160"/>
            <a:ext cx="792088" cy="360040"/>
          </a:xfrm>
          <a:prstGeom prst="ellipse">
            <a:avLst/>
          </a:prstGeom>
          <a:noFill/>
          <a:ln w="254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6588224" y="5184812"/>
            <a:ext cx="504056" cy="332420"/>
          </a:xfrm>
          <a:prstGeom prst="ellipse">
            <a:avLst/>
          </a:prstGeom>
          <a:noFill/>
          <a:ln w="254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467544" y="5445224"/>
            <a:ext cx="1008112" cy="360040"/>
          </a:xfrm>
          <a:prstGeom prst="ellipse">
            <a:avLst/>
          </a:prstGeom>
          <a:noFill/>
          <a:ln w="254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5303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44624"/>
            <a:ext cx="8208912" cy="1728191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3600" dirty="0" err="1" smtClean="0"/>
              <a:t>Предтекстовые</a:t>
            </a:r>
            <a:r>
              <a:rPr lang="ru-RU" sz="3600" dirty="0" smtClean="0"/>
              <a:t> задания</a:t>
            </a:r>
            <a:endParaRPr lang="ru-RU" sz="3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28548" y="1362567"/>
            <a:ext cx="80648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sz="2400" dirty="0"/>
              <a:t>What is </a:t>
            </a:r>
            <a:r>
              <a:rPr lang="en-US" sz="2400" dirty="0" smtClean="0"/>
              <a:t>this?</a:t>
            </a:r>
            <a:endParaRPr lang="ru-RU" sz="2400" dirty="0" smtClean="0"/>
          </a:p>
        </p:txBody>
      </p:sp>
      <p:sp>
        <p:nvSpPr>
          <p:cNvPr id="6" name="Прямоугольник 5"/>
          <p:cNvSpPr/>
          <p:nvPr/>
        </p:nvSpPr>
        <p:spPr>
          <a:xfrm>
            <a:off x="928548" y="2930038"/>
            <a:ext cx="80648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sz="2400" dirty="0" smtClean="0"/>
              <a:t> </a:t>
            </a:r>
            <a:r>
              <a:rPr lang="en-US" sz="2400" dirty="0"/>
              <a:t>It is a cat! </a:t>
            </a:r>
            <a:endParaRPr lang="ru-RU" sz="2400" dirty="0" smtClean="0"/>
          </a:p>
        </p:txBody>
      </p:sp>
      <p:sp>
        <p:nvSpPr>
          <p:cNvPr id="7" name="Прямоугольник 6"/>
          <p:cNvSpPr/>
          <p:nvPr/>
        </p:nvSpPr>
        <p:spPr>
          <a:xfrm>
            <a:off x="269357" y="4198092"/>
            <a:ext cx="80648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en-US" sz="2400" dirty="0" smtClean="0"/>
              <a:t>What </a:t>
            </a:r>
            <a:r>
              <a:rPr lang="en-US" sz="2400" dirty="0" err="1"/>
              <a:t>colour</a:t>
            </a:r>
            <a:r>
              <a:rPr lang="en-US" sz="2400" dirty="0"/>
              <a:t> is the cat</a:t>
            </a:r>
            <a:r>
              <a:rPr lang="en-US" sz="2400" dirty="0" smtClean="0"/>
              <a:t>?</a:t>
            </a:r>
            <a:endParaRPr lang="ru-RU" sz="2400" dirty="0" smtClean="0"/>
          </a:p>
        </p:txBody>
      </p:sp>
      <p:sp>
        <p:nvSpPr>
          <p:cNvPr id="8" name="Прямоугольник 7"/>
          <p:cNvSpPr/>
          <p:nvPr/>
        </p:nvSpPr>
        <p:spPr>
          <a:xfrm>
            <a:off x="428359" y="5949280"/>
            <a:ext cx="80648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en-US" sz="2400" dirty="0" smtClean="0"/>
              <a:t>It </a:t>
            </a:r>
            <a:r>
              <a:rPr lang="en-US" sz="2400" dirty="0"/>
              <a:t>is </a:t>
            </a:r>
            <a:r>
              <a:rPr lang="en-US" sz="2400" dirty="0" smtClean="0"/>
              <a:t>white</a:t>
            </a:r>
            <a:endParaRPr lang="en-US" sz="2400" dirty="0"/>
          </a:p>
        </p:txBody>
      </p:sp>
      <p:pic>
        <p:nvPicPr>
          <p:cNvPr id="3074" name="Picture 2" descr="C:\Users\Romanovskaya\Desktop\карт\5902038199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211960" y="764704"/>
            <a:ext cx="3168352" cy="316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3797749" y="4717901"/>
            <a:ext cx="1008112" cy="8574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4369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C:\Users\Romanovskaya\Desktop\карт\1420012604_opasnye-pauki-9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47" t="6740" r="13314" b="4153"/>
          <a:stretch/>
        </p:blipFill>
        <p:spPr bwMode="auto">
          <a:xfrm>
            <a:off x="5220072" y="1715145"/>
            <a:ext cx="3149562" cy="2386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35496" y="236970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/>
            <a:r>
              <a:rPr lang="en-US" sz="2400" dirty="0"/>
              <a:t>What is it</a:t>
            </a:r>
            <a:r>
              <a:rPr lang="en-US" sz="2400" dirty="0" smtClean="0"/>
              <a:t>?</a:t>
            </a:r>
          </a:p>
          <a:p>
            <a:pPr fontAlgn="base"/>
            <a:r>
              <a:rPr lang="en-US" sz="2400" dirty="0" smtClean="0"/>
              <a:t>— </a:t>
            </a:r>
            <a:r>
              <a:rPr lang="en-US" sz="2400" dirty="0"/>
              <a:t>It is a </a:t>
            </a:r>
            <a:r>
              <a:rPr lang="en-US" sz="2400" dirty="0" smtClean="0"/>
              <a:t>dog! </a:t>
            </a:r>
          </a:p>
          <a:p>
            <a:pPr fontAlgn="base"/>
            <a:r>
              <a:rPr lang="en-US" sz="2400" dirty="0" smtClean="0"/>
              <a:t>What </a:t>
            </a:r>
            <a:r>
              <a:rPr lang="en-US" sz="2400" dirty="0" err="1"/>
              <a:t>colour</a:t>
            </a:r>
            <a:r>
              <a:rPr lang="en-US" sz="2400" dirty="0"/>
              <a:t> is the </a:t>
            </a:r>
            <a:r>
              <a:rPr lang="en-US" sz="2400" dirty="0" smtClean="0"/>
              <a:t>dog?</a:t>
            </a:r>
          </a:p>
          <a:p>
            <a:pPr fontAlgn="base"/>
            <a:r>
              <a:rPr lang="en-US" sz="2400" dirty="0" smtClean="0"/>
              <a:t>— </a:t>
            </a:r>
            <a:r>
              <a:rPr lang="en-US" sz="2400" dirty="0"/>
              <a:t>It is </a:t>
            </a:r>
            <a:r>
              <a:rPr lang="en-US" sz="2400" dirty="0" smtClean="0"/>
              <a:t>brown</a:t>
            </a:r>
            <a:endParaRPr lang="en-US" sz="2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79512" y="1988840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/>
            <a:r>
              <a:rPr lang="en-US" sz="2000" dirty="0"/>
              <a:t>What is it</a:t>
            </a:r>
            <a:r>
              <a:rPr lang="en-US" sz="2000" dirty="0" smtClean="0"/>
              <a:t>?</a:t>
            </a:r>
          </a:p>
          <a:p>
            <a:pPr fontAlgn="base"/>
            <a:r>
              <a:rPr lang="en-US" sz="2000" dirty="0" smtClean="0"/>
              <a:t>— </a:t>
            </a:r>
            <a:r>
              <a:rPr lang="en-US" sz="2000" dirty="0"/>
              <a:t>It is </a:t>
            </a:r>
            <a:r>
              <a:rPr lang="en-US" sz="2000" dirty="0" smtClean="0"/>
              <a:t>a spider! </a:t>
            </a:r>
          </a:p>
          <a:p>
            <a:pPr fontAlgn="base"/>
            <a:r>
              <a:rPr lang="en-US" sz="2000" dirty="0" smtClean="0"/>
              <a:t>What </a:t>
            </a:r>
            <a:r>
              <a:rPr lang="en-US" sz="2000" dirty="0" err="1"/>
              <a:t>colour</a:t>
            </a:r>
            <a:r>
              <a:rPr lang="en-US" sz="2000" dirty="0"/>
              <a:t> is </a:t>
            </a:r>
            <a:r>
              <a:rPr lang="en-US" sz="2000" dirty="0" smtClean="0"/>
              <a:t>the spider?</a:t>
            </a:r>
          </a:p>
          <a:p>
            <a:pPr fontAlgn="base"/>
            <a:r>
              <a:rPr lang="en-US" sz="2000" dirty="0" smtClean="0"/>
              <a:t>— </a:t>
            </a:r>
            <a:r>
              <a:rPr lang="en-US" sz="2000" dirty="0"/>
              <a:t>It is b</a:t>
            </a:r>
            <a:r>
              <a:rPr lang="en-US" sz="2000" dirty="0" smtClean="0"/>
              <a:t>lack</a:t>
            </a:r>
            <a:endParaRPr lang="en-US" sz="20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07504" y="3501008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/>
            <a:r>
              <a:rPr lang="en-US" sz="2000" dirty="0"/>
              <a:t>What is it</a:t>
            </a:r>
            <a:r>
              <a:rPr lang="en-US" sz="2000" dirty="0" smtClean="0"/>
              <a:t>?</a:t>
            </a:r>
          </a:p>
          <a:p>
            <a:pPr fontAlgn="base"/>
            <a:r>
              <a:rPr lang="en-US" sz="2000" dirty="0" smtClean="0"/>
              <a:t>— </a:t>
            </a:r>
            <a:r>
              <a:rPr lang="en-US" sz="2000" dirty="0"/>
              <a:t>It is </a:t>
            </a:r>
            <a:r>
              <a:rPr lang="en-US" sz="2000" dirty="0" smtClean="0"/>
              <a:t>a butterfly! </a:t>
            </a:r>
          </a:p>
          <a:p>
            <a:pPr fontAlgn="base"/>
            <a:r>
              <a:rPr lang="en-US" sz="2000" dirty="0" smtClean="0"/>
              <a:t>What </a:t>
            </a:r>
            <a:r>
              <a:rPr lang="en-US" sz="2000" dirty="0" err="1"/>
              <a:t>colour</a:t>
            </a:r>
            <a:r>
              <a:rPr lang="en-US" sz="2000" dirty="0"/>
              <a:t> is the </a:t>
            </a:r>
            <a:r>
              <a:rPr lang="en-US" sz="2000" dirty="0" smtClean="0"/>
              <a:t>butterfly?</a:t>
            </a:r>
          </a:p>
          <a:p>
            <a:pPr fontAlgn="base"/>
            <a:r>
              <a:rPr lang="en-US" sz="2000" dirty="0" smtClean="0"/>
              <a:t>— </a:t>
            </a:r>
            <a:r>
              <a:rPr lang="en-US" sz="2000" dirty="0"/>
              <a:t>It </a:t>
            </a:r>
            <a:r>
              <a:rPr lang="en-US" sz="2000" dirty="0" smtClean="0"/>
              <a:t>is yellow</a:t>
            </a:r>
            <a:endParaRPr lang="en-US" sz="20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51520" y="5013176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/>
            <a:r>
              <a:rPr lang="en-US" sz="2400" dirty="0"/>
              <a:t>What is it</a:t>
            </a:r>
            <a:r>
              <a:rPr lang="en-US" sz="2400" dirty="0" smtClean="0"/>
              <a:t>?</a:t>
            </a:r>
          </a:p>
          <a:p>
            <a:pPr fontAlgn="base"/>
            <a:r>
              <a:rPr lang="en-US" sz="2400" dirty="0" smtClean="0"/>
              <a:t>— </a:t>
            </a:r>
            <a:r>
              <a:rPr lang="en-US" sz="2400" dirty="0"/>
              <a:t>It is a </a:t>
            </a:r>
            <a:r>
              <a:rPr lang="en-US" sz="2400" dirty="0" smtClean="0"/>
              <a:t>lamp! </a:t>
            </a:r>
          </a:p>
          <a:p>
            <a:pPr fontAlgn="base"/>
            <a:r>
              <a:rPr lang="en-US" sz="2400" dirty="0" smtClean="0"/>
              <a:t>What </a:t>
            </a:r>
            <a:r>
              <a:rPr lang="en-US" sz="2400" dirty="0" err="1"/>
              <a:t>colour</a:t>
            </a:r>
            <a:r>
              <a:rPr lang="en-US" sz="2400" dirty="0"/>
              <a:t> is the </a:t>
            </a:r>
            <a:r>
              <a:rPr lang="en-US" sz="2400" dirty="0" smtClean="0"/>
              <a:t>lamp?</a:t>
            </a:r>
          </a:p>
          <a:p>
            <a:pPr fontAlgn="base"/>
            <a:r>
              <a:rPr lang="en-US" sz="2400" dirty="0" smtClean="0"/>
              <a:t>— </a:t>
            </a:r>
            <a:r>
              <a:rPr lang="en-US" sz="2400" dirty="0"/>
              <a:t>It is </a:t>
            </a:r>
            <a:r>
              <a:rPr lang="en-US" sz="2400" dirty="0" smtClean="0"/>
              <a:t>blue</a:t>
            </a:r>
            <a:endParaRPr lang="en-US" sz="2400" dirty="0"/>
          </a:p>
        </p:txBody>
      </p:sp>
      <p:pic>
        <p:nvPicPr>
          <p:cNvPr id="4098" name="Picture 2" descr="C:\Users\Romanovskaya\Desktop\карт\D4ZbVHYh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125562"/>
            <a:ext cx="2880320" cy="1960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Romanovskaya\Desktop\карт\unnamed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58" t="14278" r="4420" b="5294"/>
          <a:stretch/>
        </p:blipFill>
        <p:spPr bwMode="auto">
          <a:xfrm>
            <a:off x="3482472" y="3391141"/>
            <a:ext cx="2490681" cy="1550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 descr="C:\Users\Romanovskaya\Desktop\карт\55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6880" y="4367924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4560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5450" y="404664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/>
            <a:r>
              <a:rPr lang="en-US" sz="2400" dirty="0"/>
              <a:t>What is it</a:t>
            </a:r>
            <a:r>
              <a:rPr lang="en-US" sz="2400" dirty="0" smtClean="0"/>
              <a:t>?</a:t>
            </a:r>
          </a:p>
          <a:p>
            <a:pPr fontAlgn="base"/>
            <a:r>
              <a:rPr lang="en-US" sz="2400" dirty="0" smtClean="0"/>
              <a:t>— </a:t>
            </a:r>
            <a:r>
              <a:rPr lang="en-US" sz="2400" dirty="0"/>
              <a:t>It is </a:t>
            </a:r>
            <a:r>
              <a:rPr lang="en-US" sz="2400" dirty="0" smtClean="0"/>
              <a:t>a rose! </a:t>
            </a:r>
          </a:p>
          <a:p>
            <a:pPr fontAlgn="base"/>
            <a:r>
              <a:rPr lang="en-US" sz="2400" dirty="0" smtClean="0"/>
              <a:t>What </a:t>
            </a:r>
            <a:r>
              <a:rPr lang="en-US" sz="2400" dirty="0" err="1"/>
              <a:t>colour</a:t>
            </a:r>
            <a:r>
              <a:rPr lang="en-US" sz="2400" dirty="0"/>
              <a:t> is </a:t>
            </a:r>
            <a:r>
              <a:rPr lang="en-US" sz="2400" dirty="0" smtClean="0"/>
              <a:t>the rose?</a:t>
            </a:r>
          </a:p>
          <a:p>
            <a:pPr fontAlgn="base"/>
            <a:r>
              <a:rPr lang="en-US" sz="2400" dirty="0" smtClean="0"/>
              <a:t>— </a:t>
            </a:r>
            <a:r>
              <a:rPr lang="en-US" sz="2400" dirty="0"/>
              <a:t>It </a:t>
            </a:r>
            <a:r>
              <a:rPr lang="en-US" sz="2400" dirty="0" smtClean="0"/>
              <a:t>is red</a:t>
            </a:r>
            <a:r>
              <a:rPr lang="en-US" sz="2400" dirty="0"/>
              <a:t> 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70782" y="2732727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/>
            <a:r>
              <a:rPr lang="en-US" sz="2400" dirty="0"/>
              <a:t>What is it</a:t>
            </a:r>
            <a:r>
              <a:rPr lang="en-US" sz="2400" dirty="0" smtClean="0"/>
              <a:t>?</a:t>
            </a:r>
          </a:p>
          <a:p>
            <a:pPr fontAlgn="base"/>
            <a:r>
              <a:rPr lang="en-US" sz="2400" dirty="0" smtClean="0"/>
              <a:t>— </a:t>
            </a:r>
            <a:r>
              <a:rPr lang="en-US" sz="2400" dirty="0"/>
              <a:t>It is </a:t>
            </a:r>
            <a:r>
              <a:rPr lang="en-US" sz="2400" dirty="0" smtClean="0"/>
              <a:t>a apple! </a:t>
            </a:r>
          </a:p>
          <a:p>
            <a:pPr fontAlgn="base"/>
            <a:r>
              <a:rPr lang="en-US" sz="2400" dirty="0" smtClean="0"/>
              <a:t>What </a:t>
            </a:r>
            <a:r>
              <a:rPr lang="en-US" sz="2400" dirty="0" err="1"/>
              <a:t>colour</a:t>
            </a:r>
            <a:r>
              <a:rPr lang="en-US" sz="2400" dirty="0"/>
              <a:t> is </a:t>
            </a:r>
            <a:r>
              <a:rPr lang="en-US" sz="2400" dirty="0" smtClean="0"/>
              <a:t>the apple?</a:t>
            </a:r>
          </a:p>
          <a:p>
            <a:pPr fontAlgn="base"/>
            <a:r>
              <a:rPr lang="en-US" sz="2400" dirty="0" smtClean="0"/>
              <a:t>— </a:t>
            </a:r>
            <a:r>
              <a:rPr lang="en-US" sz="2400" dirty="0"/>
              <a:t>It </a:t>
            </a:r>
            <a:r>
              <a:rPr lang="en-US" sz="2400" dirty="0" smtClean="0"/>
              <a:t>is green</a:t>
            </a:r>
            <a:endParaRPr lang="en-US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05450" y="4748951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/>
            <a:r>
              <a:rPr lang="en-US" sz="2400" dirty="0"/>
              <a:t>What is it</a:t>
            </a:r>
            <a:r>
              <a:rPr lang="en-US" sz="2400" dirty="0" smtClean="0"/>
              <a:t>?</a:t>
            </a:r>
          </a:p>
          <a:p>
            <a:pPr fontAlgn="base"/>
            <a:r>
              <a:rPr lang="en-US" sz="2400" dirty="0" smtClean="0"/>
              <a:t>— </a:t>
            </a:r>
            <a:r>
              <a:rPr lang="en-US" sz="2400" dirty="0"/>
              <a:t>It is </a:t>
            </a:r>
            <a:r>
              <a:rPr lang="en-US" sz="2400" dirty="0" smtClean="0"/>
              <a:t>a orange! </a:t>
            </a:r>
          </a:p>
          <a:p>
            <a:pPr fontAlgn="base"/>
            <a:r>
              <a:rPr lang="en-US" sz="2400" dirty="0" smtClean="0"/>
              <a:t>What </a:t>
            </a:r>
            <a:r>
              <a:rPr lang="en-US" sz="2400" dirty="0" err="1"/>
              <a:t>colour</a:t>
            </a:r>
            <a:r>
              <a:rPr lang="en-US" sz="2400" dirty="0"/>
              <a:t> is </a:t>
            </a:r>
            <a:r>
              <a:rPr lang="en-US" sz="2400" dirty="0" smtClean="0"/>
              <a:t>the orange?</a:t>
            </a:r>
          </a:p>
          <a:p>
            <a:pPr fontAlgn="base"/>
            <a:r>
              <a:rPr lang="en-US" sz="2400" dirty="0" smtClean="0"/>
              <a:t>— </a:t>
            </a:r>
            <a:r>
              <a:rPr lang="en-US" sz="2400" dirty="0"/>
              <a:t>It </a:t>
            </a:r>
            <a:r>
              <a:rPr lang="en-US" sz="2400" dirty="0" smtClean="0"/>
              <a:t>is orange</a:t>
            </a:r>
            <a:endParaRPr lang="en-US" sz="2400" dirty="0"/>
          </a:p>
        </p:txBody>
      </p:sp>
      <p:pic>
        <p:nvPicPr>
          <p:cNvPr id="5122" name="Picture 2" descr="C:\Users\Romanovskaya\Desktop\карт\fee742f6dcdfa6be9629373684ca34c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22" r="3284"/>
          <a:stretch/>
        </p:blipFill>
        <p:spPr bwMode="auto">
          <a:xfrm>
            <a:off x="3902104" y="45049"/>
            <a:ext cx="2830136" cy="2283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Romanovskaya\Desktop\карт\Без названия (1)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83" t="9637" r="12616" b="12755"/>
          <a:stretch/>
        </p:blipFill>
        <p:spPr bwMode="auto">
          <a:xfrm>
            <a:off x="5174704" y="2348880"/>
            <a:ext cx="2133600" cy="2158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C:\Users\Romanovskaya\Desktop\карт\6XZSr6ddCl6cxfo0UchP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90" t="17320" r="11726" b="15340"/>
          <a:stretch/>
        </p:blipFill>
        <p:spPr bwMode="auto">
          <a:xfrm>
            <a:off x="4163399" y="4554706"/>
            <a:ext cx="2496833" cy="2150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2258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93" t="31746" r="21578" b="15278"/>
          <a:stretch/>
        </p:blipFill>
        <p:spPr bwMode="auto">
          <a:xfrm>
            <a:off x="179512" y="1052736"/>
            <a:ext cx="8690156" cy="52258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40872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289" y="5805264"/>
            <a:ext cx="6512511" cy="50405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404664"/>
            <a:ext cx="7461448" cy="5544616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en-US" dirty="0"/>
              <a:t>T</a:t>
            </a:r>
            <a:r>
              <a:rPr lang="en-US" dirty="0" smtClean="0"/>
              <a:t>rue </a:t>
            </a:r>
            <a:r>
              <a:rPr lang="en-US" dirty="0"/>
              <a:t>or </a:t>
            </a:r>
            <a:r>
              <a:rPr lang="en-US" dirty="0" smtClean="0"/>
              <a:t>False</a:t>
            </a:r>
            <a:endParaRPr lang="en-US" dirty="0" smtClean="0"/>
          </a:p>
          <a:p>
            <a:pPr marL="45720" indent="0">
              <a:buNone/>
            </a:pPr>
            <a:r>
              <a:rPr lang="en-US" sz="2400" dirty="0"/>
              <a:t>There’s a spider in the bathroom. </a:t>
            </a:r>
            <a:r>
              <a:rPr lang="en-US" sz="2400" dirty="0" smtClean="0"/>
              <a:t>____</a:t>
            </a:r>
            <a:r>
              <a:rPr lang="ru-RU" sz="2400" dirty="0"/>
              <a:t/>
            </a:r>
            <a:br>
              <a:rPr lang="ru-RU" sz="2400" dirty="0"/>
            </a:br>
            <a:endParaRPr lang="en-US" sz="2400" dirty="0" smtClean="0"/>
          </a:p>
          <a:p>
            <a:pPr marL="45720" indent="0">
              <a:buNone/>
            </a:pPr>
            <a:r>
              <a:rPr lang="en-US" sz="2400" dirty="0" smtClean="0"/>
              <a:t>There's </a:t>
            </a:r>
            <a:r>
              <a:rPr lang="en-US" sz="2400" dirty="0"/>
              <a:t>a cat in the bedroom. </a:t>
            </a:r>
            <a:r>
              <a:rPr lang="en-US" sz="2400" dirty="0" smtClean="0"/>
              <a:t>____</a:t>
            </a:r>
            <a:r>
              <a:rPr lang="ru-RU" sz="2400" dirty="0"/>
              <a:t/>
            </a:r>
            <a:br>
              <a:rPr lang="ru-RU" sz="2400" dirty="0"/>
            </a:br>
            <a:endParaRPr lang="en-US" sz="2400" dirty="0" smtClean="0"/>
          </a:p>
          <a:p>
            <a:pPr marL="45720" indent="0">
              <a:buNone/>
            </a:pPr>
            <a:r>
              <a:rPr lang="en-US" sz="2400" dirty="0" smtClean="0"/>
              <a:t>There's </a:t>
            </a:r>
            <a:r>
              <a:rPr lang="en-US" sz="2400" dirty="0"/>
              <a:t>a bird in the living room. </a:t>
            </a:r>
            <a:r>
              <a:rPr lang="en-US" sz="2400" dirty="0" smtClean="0"/>
              <a:t>____</a:t>
            </a:r>
            <a:r>
              <a:rPr lang="ru-RU" sz="2400" dirty="0"/>
              <a:t/>
            </a:r>
            <a:br>
              <a:rPr lang="ru-RU" sz="2400" dirty="0"/>
            </a:br>
            <a:endParaRPr lang="en-US" sz="2400" dirty="0" smtClean="0"/>
          </a:p>
          <a:p>
            <a:pPr marL="45720" indent="0">
              <a:buNone/>
            </a:pPr>
            <a:r>
              <a:rPr lang="en-US" sz="2400" dirty="0" smtClean="0"/>
              <a:t>There's </a:t>
            </a:r>
            <a:r>
              <a:rPr lang="en-US" sz="2400" dirty="0"/>
              <a:t>a bee in the kitchen. </a:t>
            </a:r>
            <a:r>
              <a:rPr lang="en-US" sz="2400" dirty="0" smtClean="0"/>
              <a:t>_____</a:t>
            </a:r>
            <a:r>
              <a:rPr lang="ru-RU" sz="2400" dirty="0"/>
              <a:t/>
            </a:r>
            <a:br>
              <a:rPr lang="ru-RU" sz="2400" dirty="0"/>
            </a:br>
            <a:endParaRPr lang="en-US" sz="2400" dirty="0" smtClean="0"/>
          </a:p>
          <a:p>
            <a:pPr marL="45720" indent="0">
              <a:buNone/>
            </a:pPr>
            <a:r>
              <a:rPr lang="en-US" sz="2400" dirty="0" smtClean="0"/>
              <a:t>There's </a:t>
            </a:r>
            <a:r>
              <a:rPr lang="en-US" sz="2400" dirty="0"/>
              <a:t>a dog in the hall. </a:t>
            </a:r>
            <a:r>
              <a:rPr lang="en-US" sz="2400" dirty="0" smtClean="0"/>
              <a:t>_____</a:t>
            </a:r>
          </a:p>
          <a:p>
            <a:pPr marL="45720" indent="0">
              <a:buNone/>
            </a:pPr>
            <a:r>
              <a:rPr lang="en-US" sz="2400" dirty="0" smtClean="0"/>
              <a:t> </a:t>
            </a:r>
          </a:p>
          <a:p>
            <a:pPr marL="45720" indent="0">
              <a:buNone/>
            </a:pPr>
            <a:r>
              <a:rPr lang="en-US" sz="2400" dirty="0" smtClean="0"/>
              <a:t>There’s a butterfly in the garden.___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636744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273</TotalTime>
  <Words>207</Words>
  <Application>Microsoft Office PowerPoint</Application>
  <PresentationFormat>Экран (4:3)</PresentationFormat>
  <Paragraphs>46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Воздушный поток</vt:lpstr>
      <vt:lpstr>«Приемы формирования осознанного чтения у младших школьников на уроках иностранного языка»    учитель: Романова Т.С.  </vt:lpstr>
      <vt:lpstr>  This is Mr Hill’s house. It’s not big but nice. There are 4 rooms in his house. There’s a green bedroom and blue bathroom in this house. There’s a yellow lamp and a red bed in his bedroom. There’s a cat in the bedroom. His kitchen is orange. There’s a black dog in the kitchen. His living room is green.  There’s a spider in the living room. His garden is big. There’s a butterfly in the garden. There’s a big green tree in the garden.  </vt:lpstr>
      <vt:lpstr>Презентация PowerPoint</vt:lpstr>
      <vt:lpstr>Предтекстовые задания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Romanovskaya</dc:creator>
  <cp:lastModifiedBy>Romanovskaya</cp:lastModifiedBy>
  <cp:revision>12</cp:revision>
  <dcterms:created xsi:type="dcterms:W3CDTF">2020-12-16T02:22:58Z</dcterms:created>
  <dcterms:modified xsi:type="dcterms:W3CDTF">2020-12-18T04:12:39Z</dcterms:modified>
</cp:coreProperties>
</file>