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6" r:id="rId3"/>
    <p:sldId id="258" r:id="rId4"/>
    <p:sldId id="259" r:id="rId5"/>
    <p:sldId id="260" r:id="rId6"/>
    <p:sldId id="257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7E"/>
    <a:srgbClr val="C5700A"/>
    <a:srgbClr val="4A2B0E"/>
    <a:srgbClr val="1D120E"/>
    <a:srgbClr val="000306"/>
    <a:srgbClr val="FF6C99"/>
    <a:srgbClr val="526664"/>
    <a:srgbClr val="B5B5B3"/>
    <a:srgbClr val="00B9CD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5968" autoAdjust="0"/>
  </p:normalViewPr>
  <p:slideViewPr>
    <p:cSldViewPr snapToGrid="0">
      <p:cViewPr>
        <p:scale>
          <a:sx n="70" d="100"/>
          <a:sy n="70" d="100"/>
        </p:scale>
        <p:origin x="-141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3E9C5-F40A-4BF7-8D97-DEF8C034DC14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11496-BCA0-4BEA-9D07-663F822F2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2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с целью ознакомления приема по созданию ментальных карт.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11496-BCA0-4BEA-9D07-663F822F2B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48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 пример  ментальной</a:t>
            </a:r>
            <a:r>
              <a:rPr lang="ru-RU" baseline="0" dirty="0" smtClean="0"/>
              <a:t> карты по теме: деление натуральных чисел.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11496-BCA0-4BEA-9D07-663F822F2B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6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проведении мозгового штурма или записи краткого конспекта в реальном времени ментальная карта с быстротой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легкостью демонстрирует, как разные идеи ответвляются от одной центральной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темы. Со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временем вы сможете сделать свою ментальную карту еще интереснее и выразительнее.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11496-BCA0-4BEA-9D07-663F822F2B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06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Ментальные карты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это наглядное представление естественного течения мыслей от одной центральной идеи. Сам внешний вид схемы дает понять, что она помогает эффективно проводить мозговые штурмы, составлять конспекты, усваивать информацию и делать презентации. Ментальные карты варьируются по степени сложности и составляются вручную либо на компьютер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11496-BCA0-4BEA-9D07-663F822F2B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7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зависимости от целей и временных рамок проекта ментальную карту можно дополнить творческими элементами с информационной нагрузкой, например, фотографиями, рисунками или изогнутыми линиями разной толщины и разных цветов.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11496-BCA0-4BEA-9D07-663F822F2B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6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Использование метода ментальных карт позволяет решать задачи по обогащению у детей предметного словаря. Работают</a:t>
            </a:r>
            <a:r>
              <a:rPr lang="ru-RU" baseline="0" dirty="0" smtClean="0"/>
              <a:t> на формирование функциональной грамотности учащегося. В повседневной жизни их так же можно использовать.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11496-BCA0-4BEA-9D07-663F822F2B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41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использования ментальной карты для выбора подарка</a:t>
            </a:r>
            <a:r>
              <a:rPr lang="ru-RU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11496-BCA0-4BEA-9D07-663F822F2B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5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ru.wikipedia.org/wiki/%D0%9A%D0%B0%D1%80%D1%82%D1%8B_%D0%BF%D0%B0%D0%BC%D1%8F%D1%82%D0%B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ментальных </a:t>
            </a:r>
            <a:r>
              <a:rPr lang="ru-RU" dirty="0" smtClean="0"/>
              <a:t>карт как способ формирования функциональной грамотности.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Автор: учитель математики Баженова Н.И.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9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809003" y="5335186"/>
            <a:ext cx="5627595" cy="106260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Хоть выйди ты не в белый свет,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 в поле за околицей, —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Пока идешь за кем-то вслед,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Дорога не запомнится.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Зато, куда б ты ни попал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 по какой распутице,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Дорога та, что сам искал,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Вовек не позабудется.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Н. Рылеева</a:t>
            </a:r>
            <a:r>
              <a:rPr lang="ru-RU" sz="6600" dirty="0" smtClean="0">
                <a:solidFill>
                  <a:schemeClr val="bg1"/>
                </a:solidFill>
              </a:rPr>
              <a:t/>
            </a:r>
            <a:br>
              <a:rPr lang="ru-RU" sz="6600" dirty="0" smtClean="0">
                <a:solidFill>
                  <a:schemeClr val="bg1"/>
                </a:solidFill>
              </a:rPr>
            </a:br>
            <a:endParaRPr lang="ru-RU" sz="6600" b="1" spc="50" dirty="0">
              <a:ln w="0"/>
              <a:solidFill>
                <a:srgbClr val="005A7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738095" y="1181101"/>
            <a:ext cx="5627595" cy="12849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5A7E"/>
                </a:solidFill>
              </a:rPr>
              <a:t>Задание.</a:t>
            </a:r>
            <a:br>
              <a:rPr lang="ru-RU" sz="3200" b="1" dirty="0" smtClean="0">
                <a:solidFill>
                  <a:srgbClr val="005A7E"/>
                </a:solidFill>
              </a:rPr>
            </a:br>
            <a:r>
              <a:rPr lang="ru-RU" sz="3200" b="1" dirty="0" smtClean="0">
                <a:solidFill>
                  <a:srgbClr val="005A7E"/>
                </a:solidFill>
              </a:rPr>
              <a:t>Определите тип текста.</a:t>
            </a:r>
            <a:br>
              <a:rPr lang="ru-RU" sz="3200" b="1" dirty="0" smtClean="0">
                <a:solidFill>
                  <a:srgbClr val="005A7E"/>
                </a:solidFill>
              </a:rPr>
            </a:br>
            <a:r>
              <a:rPr lang="ru-RU" sz="3200" b="1" dirty="0" smtClean="0">
                <a:solidFill>
                  <a:srgbClr val="005A7E"/>
                </a:solidFill>
              </a:rPr>
              <a:t>Прочитайте его.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spc="50" dirty="0">
              <a:ln w="0"/>
              <a:solidFill>
                <a:srgbClr val="005A7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" y="1685925"/>
            <a:ext cx="71532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647701" y="230844"/>
            <a:ext cx="7628466" cy="106260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5A7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Кто  знает, как называется такой способ отображения информации?</a:t>
            </a:r>
            <a:endParaRPr lang="ru-RU" sz="3200" b="1" spc="50" dirty="0">
              <a:ln w="0"/>
              <a:solidFill>
                <a:srgbClr val="005A7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646" y="1181100"/>
            <a:ext cx="7241503" cy="53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787401" y="703919"/>
            <a:ext cx="7628466" cy="106260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5A7E"/>
                </a:solidFill>
              </a:rPr>
              <a:t>Ментальные карты</a:t>
            </a:r>
            <a:br>
              <a:rPr lang="ru-RU" sz="3600" b="1" dirty="0" smtClean="0">
                <a:solidFill>
                  <a:srgbClr val="005A7E"/>
                </a:solidFill>
              </a:rPr>
            </a:br>
            <a:r>
              <a:rPr lang="ru-RU" sz="3600" b="1" dirty="0" smtClean="0">
                <a:solidFill>
                  <a:srgbClr val="005A7E"/>
                </a:solidFill>
              </a:rPr>
              <a:t>( </a:t>
            </a:r>
            <a:r>
              <a:rPr lang="ru-RU" sz="3600" b="1" dirty="0" err="1" smtClean="0">
                <a:solidFill>
                  <a:srgbClr val="005A7E"/>
                </a:solidFill>
              </a:rPr>
              <a:t>Интеллект-карты</a:t>
            </a:r>
            <a:r>
              <a:rPr lang="ru-RU" sz="3600" b="1" dirty="0" smtClean="0">
                <a:solidFill>
                  <a:srgbClr val="005A7E"/>
                </a:solidFill>
              </a:rPr>
              <a:t>) </a:t>
            </a:r>
            <a:endParaRPr lang="ru-RU" sz="3600" b="1" spc="50" dirty="0">
              <a:ln w="0"/>
              <a:solidFill>
                <a:srgbClr val="005A7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266" y="1819837"/>
            <a:ext cx="806873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Ментальные карты </a:t>
            </a:r>
            <a:r>
              <a:rPr lang="ru-RU" sz="2000" dirty="0" smtClean="0">
                <a:solidFill>
                  <a:srgbClr val="002060"/>
                </a:solidFill>
              </a:rPr>
              <a:t>– это особая техника визуализации мышления, построенная на создании эффективных альтернативных записей. Этот метод позволяет отобразить процесс общего системного мышления.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983" y="296661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just">
              <a:lnSpc>
                <a:spcPct val="80000"/>
              </a:lnSpc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Создатель Тони </a:t>
            </a:r>
            <a:r>
              <a:rPr lang="ru-RU" sz="2000" dirty="0" err="1" smtClean="0">
                <a:solidFill>
                  <a:srgbClr val="002060"/>
                </a:solidFill>
              </a:rPr>
              <a:t>Бьюзен</a:t>
            </a:r>
            <a:r>
              <a:rPr lang="ru-RU" sz="2000" dirty="0" smtClean="0">
                <a:solidFill>
                  <a:srgbClr val="002060"/>
                </a:solidFill>
              </a:rPr>
              <a:t> конец 50 г. XX века. психолог, автор методики запоминания, творчества и организации мышления — «</a:t>
            </a:r>
            <a:r>
              <a:rPr lang="ru-RU" sz="2000" dirty="0" smtClean="0">
                <a:solidFill>
                  <a:srgbClr val="002060"/>
                </a:solidFill>
                <a:hlinkClick r:id="rId4" tooltip="Карты памяти"/>
              </a:rPr>
              <a:t>карты ума (памяти)</a:t>
            </a:r>
            <a:r>
              <a:rPr lang="ru-RU" sz="2000" dirty="0" smtClean="0">
                <a:solidFill>
                  <a:srgbClr val="002060"/>
                </a:solidFill>
              </a:rPr>
              <a:t>» (</a:t>
            </a:r>
            <a:r>
              <a:rPr lang="ru-RU" sz="2000" dirty="0" err="1" smtClean="0">
                <a:solidFill>
                  <a:srgbClr val="002060"/>
                </a:solidFill>
              </a:rPr>
              <a:t>mind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maps</a:t>
            </a:r>
            <a:r>
              <a:rPr lang="ru-RU" sz="2000" dirty="0" smtClean="0">
                <a:solidFill>
                  <a:srgbClr val="002060"/>
                </a:solidFill>
              </a:rPr>
              <a:t>). Автор и соавтор более 100 книг.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лючевые идеи Тони Бьюзе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6307" y="2977091"/>
            <a:ext cx="36576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232399" y="1676400"/>
            <a:ext cx="369146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8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Советы по созданию ментальных карт: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" name="Freeform 3"/>
          <p:cNvSpPr>
            <a:spLocks/>
          </p:cNvSpPr>
          <p:nvPr/>
        </p:nvSpPr>
        <p:spPr bwMode="gray">
          <a:xfrm>
            <a:off x="3721100" y="4738406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Freeform 4"/>
          <p:cNvSpPr>
            <a:spLocks/>
          </p:cNvSpPr>
          <p:nvPr/>
        </p:nvSpPr>
        <p:spPr bwMode="gray">
          <a:xfrm rot="3600000">
            <a:off x="2543175" y="4482819"/>
            <a:ext cx="2465387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Freeform 5"/>
          <p:cNvSpPr>
            <a:spLocks/>
          </p:cNvSpPr>
          <p:nvPr/>
        </p:nvSpPr>
        <p:spPr bwMode="gray">
          <a:xfrm rot="7200000">
            <a:off x="2214563" y="3182656"/>
            <a:ext cx="2465388" cy="769937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Freeform 6"/>
          <p:cNvSpPr>
            <a:spLocks/>
          </p:cNvSpPr>
          <p:nvPr/>
        </p:nvSpPr>
        <p:spPr bwMode="gray">
          <a:xfrm rot="10800000">
            <a:off x="2838450" y="2309531"/>
            <a:ext cx="2466975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Freeform 7"/>
          <p:cNvSpPr>
            <a:spLocks/>
          </p:cNvSpPr>
          <p:nvPr/>
        </p:nvSpPr>
        <p:spPr bwMode="gray">
          <a:xfrm rot="14400000">
            <a:off x="4089400" y="2604806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Freeform 8"/>
          <p:cNvSpPr>
            <a:spLocks/>
          </p:cNvSpPr>
          <p:nvPr/>
        </p:nvSpPr>
        <p:spPr bwMode="gray">
          <a:xfrm rot="18000000">
            <a:off x="4419600" y="3819244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8" name="Group 9"/>
          <p:cNvGrpSpPr>
            <a:grpSpLocks/>
          </p:cNvGrpSpPr>
          <p:nvPr/>
        </p:nvGrpSpPr>
        <p:grpSpPr bwMode="auto">
          <a:xfrm>
            <a:off x="3505200" y="2900081"/>
            <a:ext cx="2057400" cy="2057400"/>
            <a:chOff x="2016" y="1920"/>
            <a:chExt cx="1680" cy="1680"/>
          </a:xfrm>
        </p:grpSpPr>
        <p:sp>
          <p:nvSpPr>
            <p:cNvPr id="69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5019675" y="5438775"/>
            <a:ext cx="4000500" cy="688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Пространство должно быть заполнено,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на карте не должно быть пустых мест,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однако она не должна быть </a:t>
            </a:r>
            <a:r>
              <a:rPr lang="ru-RU" sz="1600" dirty="0" smtClean="0">
                <a:solidFill>
                  <a:srgbClr val="0070C0"/>
                </a:solidFill>
              </a:rPr>
              <a:t>перегружена</a:t>
            </a: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6276975" y="3471581"/>
            <a:ext cx="2867025" cy="9294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Карту можно считать законченной,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если она выглядит цельной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крепкой.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409575" y="1595156"/>
            <a:ext cx="354199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ры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и 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л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щ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 букв и линий </a:t>
            </a:r>
          </a:p>
          <a:p>
            <a:pPr lvl="0"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должна варьироваться</a:t>
            </a:r>
          </a:p>
          <a:p>
            <a:pPr lvl="0"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в зависимости от 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</a:rPr>
              <a:t>важности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187326" y="3195356"/>
            <a:ext cx="2736850" cy="683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Используются </a:t>
            </a:r>
            <a:r>
              <a:rPr lang="ru-RU" sz="1600" b="1" dirty="0" smtClean="0">
                <a:solidFill>
                  <a:srgbClr val="C00000"/>
                </a:solidFill>
              </a:rPr>
              <a:t>разные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цвета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ru-RU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Каждая ветвь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может </a:t>
            </a:r>
          </a:p>
          <a:p>
            <a:pPr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иметь свой цвет.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914400" y="5147981"/>
            <a:ext cx="2720975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lgDashDot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Если ветви чересчур разрослись, их можно заключить в контуры, чтобы они не смешивались с соседними ветвями.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5334000" y="1833281"/>
            <a:ext cx="4261808" cy="49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Слова пишутся печатными буквами. </a:t>
            </a:r>
          </a:p>
          <a:p>
            <a:pPr lvl="0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Они должны быть четкие, легки в прочтении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4468" y="3178168"/>
            <a:ext cx="2048932" cy="157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Размещаем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 в центре главную идею (её образ).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581650" y="1676400"/>
            <a:ext cx="2828926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680" y="0"/>
            <a:ext cx="7886700" cy="1325563"/>
          </a:xfrm>
        </p:spPr>
        <p:txBody>
          <a:bodyPr>
            <a:normAutofit/>
          </a:bodyPr>
          <a:lstStyle/>
          <a:p>
            <a:pPr algn="ctr"/>
            <a:endParaRPr lang="ru-RU" sz="3600" b="1" i="1" dirty="0" smtClean="0">
              <a:solidFill>
                <a:srgbClr val="002060"/>
              </a:solidFill>
            </a:endParaRPr>
          </a:p>
        </p:txBody>
      </p:sp>
      <p:sp>
        <p:nvSpPr>
          <p:cNvPr id="62" name="Freeform 3"/>
          <p:cNvSpPr>
            <a:spLocks/>
          </p:cNvSpPr>
          <p:nvPr/>
        </p:nvSpPr>
        <p:spPr bwMode="gray">
          <a:xfrm>
            <a:off x="3721100" y="4738406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3" name="Freeform 4"/>
          <p:cNvSpPr>
            <a:spLocks/>
          </p:cNvSpPr>
          <p:nvPr/>
        </p:nvSpPr>
        <p:spPr bwMode="gray">
          <a:xfrm rot="3600000">
            <a:off x="2543175" y="4482819"/>
            <a:ext cx="2465387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Freeform 5"/>
          <p:cNvSpPr>
            <a:spLocks/>
          </p:cNvSpPr>
          <p:nvPr/>
        </p:nvSpPr>
        <p:spPr bwMode="gray">
          <a:xfrm rot="7200000">
            <a:off x="2214563" y="3182656"/>
            <a:ext cx="2465388" cy="769937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Freeform 6"/>
          <p:cNvSpPr>
            <a:spLocks/>
          </p:cNvSpPr>
          <p:nvPr/>
        </p:nvSpPr>
        <p:spPr bwMode="gray">
          <a:xfrm rot="10800000">
            <a:off x="2838450" y="2309531"/>
            <a:ext cx="2466975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00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Freeform 7"/>
          <p:cNvSpPr>
            <a:spLocks/>
          </p:cNvSpPr>
          <p:nvPr/>
        </p:nvSpPr>
        <p:spPr bwMode="gray">
          <a:xfrm rot="14400000">
            <a:off x="4089400" y="2604806"/>
            <a:ext cx="2465388" cy="769938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Freeform 8"/>
          <p:cNvSpPr>
            <a:spLocks/>
          </p:cNvSpPr>
          <p:nvPr/>
        </p:nvSpPr>
        <p:spPr bwMode="gray">
          <a:xfrm rot="18000000">
            <a:off x="4419600" y="3819244"/>
            <a:ext cx="2466975" cy="771525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05200" y="2900081"/>
            <a:ext cx="2057400" cy="2057400"/>
            <a:chOff x="2016" y="1920"/>
            <a:chExt cx="1680" cy="1680"/>
          </a:xfrm>
        </p:grpSpPr>
        <p:sp>
          <p:nvSpPr>
            <p:cNvPr id="69" name="Oval 1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5019676" y="5438775"/>
            <a:ext cx="2838450" cy="68326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Ускорять процесс памяти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rgbClr val="0070C0"/>
              </a:solidFill>
            </a:endParaRP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6276976" y="3471581"/>
            <a:ext cx="2457450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Сжимать информацию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409575" y="1595156"/>
            <a:ext cx="2326086" cy="92948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just">
              <a:lnSpc>
                <a:spcPct val="80000"/>
              </a:lnSpc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Преобразовывать текст </a:t>
            </a:r>
          </a:p>
          <a:p>
            <a:pPr lvl="0" algn="just">
              <a:lnSpc>
                <a:spcPct val="80000"/>
              </a:lnSpc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lnSpc>
                <a:spcPct val="80000"/>
              </a:lnSpc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Text Box 15"/>
          <p:cNvSpPr txBox="1">
            <a:spLocks noChangeArrowheads="1"/>
          </p:cNvSpPr>
          <p:nvPr/>
        </p:nvSpPr>
        <p:spPr bwMode="auto">
          <a:xfrm>
            <a:off x="187326" y="3195356"/>
            <a:ext cx="2479674" cy="68326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Развивать креативность</a:t>
            </a:r>
          </a:p>
          <a:p>
            <a:pPr algn="just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723900" y="5167031"/>
            <a:ext cx="2720975" cy="68326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lvl="0" algn="just">
              <a:lnSpc>
                <a:spcPct val="8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Улучшать все виды памяти</a:t>
            </a:r>
          </a:p>
          <a:p>
            <a:pPr lvl="0" algn="just">
              <a:lnSpc>
                <a:spcPct val="80000"/>
              </a:lnSpc>
            </a:pP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6" name="Text Box 17"/>
          <p:cNvSpPr txBox="1">
            <a:spLocks noChangeArrowheads="1"/>
          </p:cNvSpPr>
          <p:nvPr/>
        </p:nvSpPr>
        <p:spPr bwMode="auto">
          <a:xfrm>
            <a:off x="5838825" y="1814231"/>
            <a:ext cx="2333909" cy="68813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lnSpc>
                <a:spcPct val="80000"/>
              </a:lnSpc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lnSpc>
                <a:spcPct val="8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Интерпретировать текст</a:t>
            </a:r>
          </a:p>
          <a:p>
            <a:pPr lvl="0">
              <a:lnSpc>
                <a:spcPct val="80000"/>
              </a:lnSpc>
            </a:pPr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3993" y="3340093"/>
            <a:ext cx="204893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Метод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Интеллект-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Карт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позволяет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685801" y="830919"/>
            <a:ext cx="7628466" cy="106260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Практическое применение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3600" b="1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6825" y="3956030"/>
            <a:ext cx="5934075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657225" y="1619250"/>
            <a:ext cx="1819275" cy="1114425"/>
          </a:xfrm>
          <a:prstGeom prst="foldedCorner">
            <a:avLst>
              <a:gd name="adj" fmla="val 37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конспектирования материала</a:t>
            </a:r>
          </a:p>
          <a:p>
            <a:pPr algn="ctr"/>
            <a:endParaRPr 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5543550" y="1657350"/>
            <a:ext cx="1819275" cy="1114425"/>
          </a:xfrm>
          <a:prstGeom prst="foldedCorner">
            <a:avLst>
              <a:gd name="adj" fmla="val 37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графического отображения изучаемых концепций</a:t>
            </a:r>
          </a:p>
          <a:p>
            <a:pPr algn="ctr"/>
            <a:endParaRPr lang="ru-RU" dirty="0"/>
          </a:p>
        </p:txBody>
      </p:sp>
      <p:sp>
        <p:nvSpPr>
          <p:cNvPr id="15" name="Загнутый угол 14"/>
          <p:cNvSpPr/>
          <p:nvPr/>
        </p:nvSpPr>
        <p:spPr>
          <a:xfrm>
            <a:off x="6524625" y="3171825"/>
            <a:ext cx="1819275" cy="1114425"/>
          </a:xfrm>
          <a:prstGeom prst="foldedCorner">
            <a:avLst>
              <a:gd name="adj" fmla="val 37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выполнение рабочих или бытовых задач</a:t>
            </a:r>
            <a:endParaRPr lang="ru-RU" sz="1600" dirty="0"/>
          </a:p>
        </p:txBody>
      </p:sp>
      <p:sp>
        <p:nvSpPr>
          <p:cNvPr id="16" name="Загнутый угол 15"/>
          <p:cNvSpPr/>
          <p:nvPr/>
        </p:nvSpPr>
        <p:spPr>
          <a:xfrm>
            <a:off x="447675" y="4733925"/>
            <a:ext cx="1819275" cy="1114425"/>
          </a:xfrm>
          <a:prstGeom prst="foldedCorner">
            <a:avLst>
              <a:gd name="adj" fmla="val 37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планирование поездки, отдыха, мероприятия, переезда</a:t>
            </a:r>
            <a:endParaRPr lang="ru-RU" sz="1600" dirty="0"/>
          </a:p>
        </p:txBody>
      </p:sp>
      <p:sp>
        <p:nvSpPr>
          <p:cNvPr id="17" name="Загнутый угол 16"/>
          <p:cNvSpPr/>
          <p:nvPr/>
        </p:nvSpPr>
        <p:spPr>
          <a:xfrm>
            <a:off x="3238500" y="4800600"/>
            <a:ext cx="1819275" cy="1114425"/>
          </a:xfrm>
          <a:prstGeom prst="foldedCorner">
            <a:avLst>
              <a:gd name="adj" fmla="val 37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планирование  своего бюджета</a:t>
            </a:r>
            <a:endParaRPr lang="ru-RU" dirty="0"/>
          </a:p>
        </p:txBody>
      </p:sp>
      <p:sp>
        <p:nvSpPr>
          <p:cNvPr id="18" name="Загнутый угол 17"/>
          <p:cNvSpPr/>
          <p:nvPr/>
        </p:nvSpPr>
        <p:spPr>
          <a:xfrm>
            <a:off x="5915025" y="4829175"/>
            <a:ext cx="1819275" cy="1114425"/>
          </a:xfrm>
          <a:prstGeom prst="foldedCorner">
            <a:avLst>
              <a:gd name="adj" fmla="val 37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развивать мысли, ассоциации и новые идеи</a:t>
            </a:r>
            <a:endParaRPr lang="ru-RU" sz="1600" dirty="0"/>
          </a:p>
        </p:txBody>
      </p:sp>
      <p:cxnSp>
        <p:nvCxnSpPr>
          <p:cNvPr id="20" name="Прямая со стрелкой 19"/>
          <p:cNvCxnSpPr>
            <a:endCxn id="8" idx="0"/>
          </p:cNvCxnSpPr>
          <p:nvPr/>
        </p:nvCxnSpPr>
        <p:spPr>
          <a:xfrm rot="10800000" flipV="1">
            <a:off x="1566864" y="1285874"/>
            <a:ext cx="1443037" cy="33337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029074" y="1428749"/>
            <a:ext cx="352426" cy="4762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857752" y="1323974"/>
            <a:ext cx="1523998" cy="257176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033588" y="1909761"/>
            <a:ext cx="1704976" cy="51435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H="1">
            <a:off x="4010028" y="1924053"/>
            <a:ext cx="1743076" cy="67627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6757988" y="1662113"/>
            <a:ext cx="1685926" cy="85724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352429" y="1981202"/>
            <a:ext cx="3228970" cy="210502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Загнутый угол 12"/>
          <p:cNvSpPr/>
          <p:nvPr/>
        </p:nvSpPr>
        <p:spPr>
          <a:xfrm>
            <a:off x="1295400" y="3171825"/>
            <a:ext cx="1838325" cy="1047750"/>
          </a:xfrm>
          <a:prstGeom prst="foldedCorner">
            <a:avLst>
              <a:gd name="adj" fmla="val 37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планирование развития бизнеса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rot="16200000" flipH="1">
            <a:off x="2205038" y="2986087"/>
            <a:ext cx="3467101" cy="10477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Загнутый угол 9"/>
          <p:cNvSpPr/>
          <p:nvPr/>
        </p:nvSpPr>
        <p:spPr>
          <a:xfrm>
            <a:off x="3067050" y="1666875"/>
            <a:ext cx="1819275" cy="1114425"/>
          </a:xfrm>
          <a:prstGeom prst="foldedCorner">
            <a:avLst>
              <a:gd name="adj" fmla="val 37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составления плана своего ответа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rot="16200000" flipH="1">
            <a:off x="3990979" y="2257426"/>
            <a:ext cx="3381371" cy="1533523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Загнутый угол 13"/>
          <p:cNvSpPr/>
          <p:nvPr/>
        </p:nvSpPr>
        <p:spPr>
          <a:xfrm>
            <a:off x="4000500" y="3133725"/>
            <a:ext cx="1819275" cy="1114425"/>
          </a:xfrm>
          <a:prstGeom prst="foldedCorner">
            <a:avLst>
              <a:gd name="adj" fmla="val 3718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ctr"/>
            <a:endParaRPr lang="ru-RU" sz="16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</a:rPr>
              <a:t>достижение цели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ds05.infourok.ru/uploads/ex/0cb2/000d0501-206a7b12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458</Words>
  <Application>Microsoft Office PowerPoint</Application>
  <PresentationFormat>Экран (4:3)</PresentationFormat>
  <Paragraphs>82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Создание ментальных карт как способ формирования функциональной грамотности.</vt:lpstr>
      <vt:lpstr>Хоть выйди ты не в белый свет, А в поле за околицей, — Пока идешь за кем-то вслед, Дорога не запомнится. Зато, куда б ты ни попал И по какой распутице, Дорога та, что сам искал, Вовек не позабудется.  Н. Рылеева </vt:lpstr>
      <vt:lpstr>Задание. Определите тип текста. Прочитайте его. </vt:lpstr>
      <vt:lpstr>Кто  знает, как называется такой способ отображения информации?</vt:lpstr>
      <vt:lpstr>Ментальные карты ( Интеллект-карты) </vt:lpstr>
      <vt:lpstr>Советы по созданию ментальных карт:</vt:lpstr>
      <vt:lpstr>Презентация PowerPoint</vt:lpstr>
      <vt:lpstr>Практическое применение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Bazhenova</cp:lastModifiedBy>
  <cp:revision>71</cp:revision>
  <dcterms:created xsi:type="dcterms:W3CDTF">2014-10-08T06:06:36Z</dcterms:created>
  <dcterms:modified xsi:type="dcterms:W3CDTF">2020-12-23T03:26:06Z</dcterms:modified>
</cp:coreProperties>
</file>